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62"/>
  </p:notesMasterIdLst>
  <p:sldIdLst>
    <p:sldId id="263" r:id="rId2"/>
    <p:sldId id="332" r:id="rId3"/>
    <p:sldId id="324" r:id="rId4"/>
    <p:sldId id="323" r:id="rId5"/>
    <p:sldId id="333" r:id="rId6"/>
    <p:sldId id="334" r:id="rId7"/>
    <p:sldId id="307" r:id="rId8"/>
    <p:sldId id="354" r:id="rId9"/>
    <p:sldId id="338" r:id="rId10"/>
    <p:sldId id="392" r:id="rId11"/>
    <p:sldId id="391" r:id="rId12"/>
    <p:sldId id="428" r:id="rId13"/>
    <p:sldId id="429" r:id="rId14"/>
    <p:sldId id="430" r:id="rId15"/>
    <p:sldId id="375" r:id="rId16"/>
    <p:sldId id="416" r:id="rId17"/>
    <p:sldId id="379" r:id="rId18"/>
    <p:sldId id="347" r:id="rId19"/>
    <p:sldId id="418" r:id="rId20"/>
    <p:sldId id="400" r:id="rId21"/>
    <p:sldId id="417" r:id="rId22"/>
    <p:sldId id="423" r:id="rId23"/>
    <p:sldId id="424" r:id="rId24"/>
    <p:sldId id="426" r:id="rId25"/>
    <p:sldId id="414" r:id="rId26"/>
    <p:sldId id="413" r:id="rId27"/>
    <p:sldId id="415" r:id="rId28"/>
    <p:sldId id="401" r:id="rId29"/>
    <p:sldId id="402" r:id="rId30"/>
    <p:sldId id="403" r:id="rId31"/>
    <p:sldId id="404" r:id="rId32"/>
    <p:sldId id="406" r:id="rId33"/>
    <p:sldId id="407" r:id="rId34"/>
    <p:sldId id="405" r:id="rId35"/>
    <p:sldId id="409" r:id="rId36"/>
    <p:sldId id="411" r:id="rId37"/>
    <p:sldId id="387" r:id="rId38"/>
    <p:sldId id="363" r:id="rId39"/>
    <p:sldId id="364" r:id="rId40"/>
    <p:sldId id="365" r:id="rId41"/>
    <p:sldId id="366" r:id="rId42"/>
    <p:sldId id="431" r:id="rId43"/>
    <p:sldId id="367" r:id="rId44"/>
    <p:sldId id="368" r:id="rId45"/>
    <p:sldId id="369" r:id="rId46"/>
    <p:sldId id="370" r:id="rId47"/>
    <p:sldId id="371" r:id="rId48"/>
    <p:sldId id="372" r:id="rId49"/>
    <p:sldId id="373" r:id="rId50"/>
    <p:sldId id="374" r:id="rId51"/>
    <p:sldId id="336" r:id="rId52"/>
    <p:sldId id="384" r:id="rId53"/>
    <p:sldId id="385" r:id="rId54"/>
    <p:sldId id="386" r:id="rId55"/>
    <p:sldId id="395" r:id="rId56"/>
    <p:sldId id="396" r:id="rId57"/>
    <p:sldId id="397" r:id="rId58"/>
    <p:sldId id="398" r:id="rId59"/>
    <p:sldId id="399" r:id="rId60"/>
    <p:sldId id="321" r:id="rId61"/>
  </p:sldIdLst>
  <p:sldSz cx="9144000" cy="6858000" type="screen4x3"/>
  <p:notesSz cx="6858000" cy="9144000"/>
  <p:embeddedFontLst>
    <p:embeddedFont>
      <p:font typeface="Tahoma" pitchFamily="34" charset="0"/>
      <p:regular r:id="rId63"/>
      <p:bold r:id="rId64"/>
    </p:embeddedFont>
    <p:embeddedFont>
      <p:font typeface="Helvetica" pitchFamily="34" charset="0"/>
      <p:regular r:id="rId65"/>
      <p:bold r:id="rId66"/>
      <p:italic r:id="rId67"/>
      <p:boldItalic r:id="rId68"/>
    </p:embeddedFont>
    <p:embeddedFont>
      <p:font typeface="Calibri" pitchFamily="34" charset="0"/>
      <p:regular r:id="rId69"/>
      <p:bold r:id="rId70"/>
      <p:italic r:id="rId71"/>
      <p:boldItalic r:id="rId72"/>
    </p:embeddedFont>
  </p:embeddedFontLst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  <a:srgbClr val="20D31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07" autoAdjust="0"/>
    <p:restoredTop sz="94667" autoAdjust="0"/>
  </p:normalViewPr>
  <p:slideViewPr>
    <p:cSldViewPr snapToGrid="0" snapToObjects="1">
      <p:cViewPr>
        <p:scale>
          <a:sx n="50" d="100"/>
          <a:sy n="50" d="100"/>
        </p:scale>
        <p:origin x="-2196" y="-9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1.fntdata"/><Relationship Id="rId68" Type="http://schemas.openxmlformats.org/officeDocument/2006/relationships/font" Target="fonts/font6.fntdata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4.fntdata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3.fntdata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2.fntdata"/><Relationship Id="rId69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70" Type="http://schemas.openxmlformats.org/officeDocument/2006/relationships/font" Target="fonts/font8.fntdata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EA1D35-43F2-4F74-8958-1E4B1F00E3AC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0E1F25-D73B-417D-93C1-1C5668BC8F2F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rgbClr val="FF9999"/>
            </a:gs>
            <a:gs pos="35000">
              <a:schemeClr val="accent5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</a:gradFill>
      </dgm:spPr>
      <dgm:t>
        <a:bodyPr/>
        <a:lstStyle/>
        <a:p>
          <a:pPr rtl="0"/>
          <a:r>
            <a:rPr lang="ru-RU" b="1" dirty="0" smtClean="0"/>
            <a:t>нормативное число мест</a:t>
          </a:r>
          <a:endParaRPr lang="ru-RU" dirty="0"/>
        </a:p>
      </dgm:t>
    </dgm:pt>
    <dgm:pt modelId="{E62E7C6A-43A0-44D8-8108-99DEB8381A93}" type="parTrans" cxnId="{D299D5BF-AD9C-4A40-84C7-F9EA21A103C4}">
      <dgm:prSet/>
      <dgm:spPr/>
      <dgm:t>
        <a:bodyPr/>
        <a:lstStyle/>
        <a:p>
          <a:endParaRPr lang="ru-RU"/>
        </a:p>
      </dgm:t>
    </dgm:pt>
    <dgm:pt modelId="{B216476E-B4B4-4213-9760-7C53EBABDD9F}" type="sibTrans" cxnId="{D299D5BF-AD9C-4A40-84C7-F9EA21A103C4}">
      <dgm:prSet/>
      <dgm:spPr>
        <a:ln>
          <a:solidFill>
            <a:srgbClr val="0070C0"/>
          </a:solidFill>
        </a:ln>
      </dgm:spPr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84327A6-7404-4BEE-9D00-EBD740964086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1" smtClean="0"/>
            <a:t>направленность группы</a:t>
          </a:r>
          <a:endParaRPr lang="ru-RU"/>
        </a:p>
      </dgm:t>
    </dgm:pt>
    <dgm:pt modelId="{E0DEEE09-7112-410D-9283-6542B9E73BE4}" type="parTrans" cxnId="{F228DAFE-6629-4E8D-B7F0-6C195763406F}">
      <dgm:prSet/>
      <dgm:spPr/>
      <dgm:t>
        <a:bodyPr/>
        <a:lstStyle/>
        <a:p>
          <a:endParaRPr lang="ru-RU"/>
        </a:p>
      </dgm:t>
    </dgm:pt>
    <dgm:pt modelId="{4C765549-0456-40F0-9B4A-D724480CD34B}" type="sibTrans" cxnId="{F228DAFE-6629-4E8D-B7F0-6C195763406F}">
      <dgm:prSet/>
      <dgm:spPr/>
      <dgm:t>
        <a:bodyPr/>
        <a:lstStyle/>
        <a:p>
          <a:endParaRPr lang="ru-RU"/>
        </a:p>
      </dgm:t>
    </dgm:pt>
    <dgm:pt modelId="{6C395E71-43A2-4F7A-A4F0-002FED752BB3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1" dirty="0" smtClean="0"/>
            <a:t>возрастной диапазон</a:t>
          </a:r>
          <a:endParaRPr lang="ru-RU" dirty="0"/>
        </a:p>
      </dgm:t>
    </dgm:pt>
    <dgm:pt modelId="{18F76568-BD99-41EC-8B61-72AE0E0216F6}" type="parTrans" cxnId="{B7F74E12-A14D-4409-9B51-CE61B766F28A}">
      <dgm:prSet/>
      <dgm:spPr/>
      <dgm:t>
        <a:bodyPr/>
        <a:lstStyle/>
        <a:p>
          <a:endParaRPr lang="ru-RU"/>
        </a:p>
      </dgm:t>
    </dgm:pt>
    <dgm:pt modelId="{D51335E1-67C0-403A-9D6C-B47951271DCB}" type="sibTrans" cxnId="{B7F74E12-A14D-4409-9B51-CE61B766F28A}">
      <dgm:prSet/>
      <dgm:spPr/>
      <dgm:t>
        <a:bodyPr/>
        <a:lstStyle/>
        <a:p>
          <a:endParaRPr lang="ru-RU"/>
        </a:p>
      </dgm:t>
    </dgm:pt>
    <dgm:pt modelId="{9960DD7D-5241-4EA1-8866-1AB032512559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1" smtClean="0"/>
            <a:t>вид деятельности</a:t>
          </a:r>
          <a:endParaRPr lang="ru-RU"/>
        </a:p>
      </dgm:t>
    </dgm:pt>
    <dgm:pt modelId="{165430F3-5AA1-4250-9124-24CAF596DE71}" type="parTrans" cxnId="{ABB18670-7516-4976-876D-065F5A081820}">
      <dgm:prSet/>
      <dgm:spPr/>
      <dgm:t>
        <a:bodyPr/>
        <a:lstStyle/>
        <a:p>
          <a:endParaRPr lang="ru-RU"/>
        </a:p>
      </dgm:t>
    </dgm:pt>
    <dgm:pt modelId="{391BB3A9-A979-4AE4-9B2A-72F6FC5C074D}" type="sibTrans" cxnId="{ABB18670-7516-4976-876D-065F5A081820}">
      <dgm:prSet/>
      <dgm:spPr/>
      <dgm:t>
        <a:bodyPr/>
        <a:lstStyle/>
        <a:p>
          <a:endParaRPr lang="ru-RU"/>
        </a:p>
      </dgm:t>
    </dgm:pt>
    <dgm:pt modelId="{1544657B-5684-4FD8-B93E-329A056490A4}">
      <dgm:prSet/>
      <dgm:spPr/>
      <dgm:t>
        <a:bodyPr/>
        <a:lstStyle/>
        <a:p>
          <a:pPr rtl="0"/>
          <a:r>
            <a:rPr lang="ru-RU" b="1" smtClean="0"/>
            <a:t>режим работы</a:t>
          </a:r>
          <a:endParaRPr lang="ru-RU"/>
        </a:p>
      </dgm:t>
    </dgm:pt>
    <dgm:pt modelId="{96B07B09-7BE4-4933-A981-0C1E8824400F}" type="parTrans" cxnId="{7A84D11F-2298-4D18-ADFD-8768A44EDAF9}">
      <dgm:prSet/>
      <dgm:spPr/>
      <dgm:t>
        <a:bodyPr/>
        <a:lstStyle/>
        <a:p>
          <a:endParaRPr lang="ru-RU"/>
        </a:p>
      </dgm:t>
    </dgm:pt>
    <dgm:pt modelId="{167EDC5F-D405-4266-AB33-0D92F03FB783}" type="sibTrans" cxnId="{7A84D11F-2298-4D18-ADFD-8768A44EDAF9}">
      <dgm:prSet/>
      <dgm:spPr/>
      <dgm:t>
        <a:bodyPr/>
        <a:lstStyle/>
        <a:p>
          <a:endParaRPr lang="ru-RU"/>
        </a:p>
      </dgm:t>
    </dgm:pt>
    <dgm:pt modelId="{EB1508D6-5043-4F05-B6EA-20DB77761FD3}" type="pres">
      <dgm:prSet presAssocID="{ADEA1D35-43F2-4F74-8958-1E4B1F00E3A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35E44C6-53AA-4FD9-BC60-9BC879CC8C6E}" type="pres">
      <dgm:prSet presAssocID="{ADEA1D35-43F2-4F74-8958-1E4B1F00E3AC}" presName="Name1" presStyleCnt="0"/>
      <dgm:spPr/>
      <dgm:t>
        <a:bodyPr/>
        <a:lstStyle/>
        <a:p>
          <a:endParaRPr lang="ru-RU"/>
        </a:p>
      </dgm:t>
    </dgm:pt>
    <dgm:pt modelId="{16B0B8B4-F030-43C0-9EF2-5A317A9471E5}" type="pres">
      <dgm:prSet presAssocID="{ADEA1D35-43F2-4F74-8958-1E4B1F00E3AC}" presName="cycle" presStyleCnt="0"/>
      <dgm:spPr/>
      <dgm:t>
        <a:bodyPr/>
        <a:lstStyle/>
        <a:p>
          <a:endParaRPr lang="ru-RU"/>
        </a:p>
      </dgm:t>
    </dgm:pt>
    <dgm:pt modelId="{674D7F7A-D951-4DEF-B0BA-8618B81ED82C}" type="pres">
      <dgm:prSet presAssocID="{ADEA1D35-43F2-4F74-8958-1E4B1F00E3AC}" presName="srcNode" presStyleLbl="node1" presStyleIdx="0" presStyleCnt="5"/>
      <dgm:spPr/>
      <dgm:t>
        <a:bodyPr/>
        <a:lstStyle/>
        <a:p>
          <a:endParaRPr lang="ru-RU"/>
        </a:p>
      </dgm:t>
    </dgm:pt>
    <dgm:pt modelId="{ED94D9B6-30EF-45C0-AA7C-52975D63B81E}" type="pres">
      <dgm:prSet presAssocID="{ADEA1D35-43F2-4F74-8958-1E4B1F00E3AC}" presName="conn" presStyleLbl="parChTrans1D2" presStyleIdx="0" presStyleCnt="1"/>
      <dgm:spPr/>
      <dgm:t>
        <a:bodyPr/>
        <a:lstStyle/>
        <a:p>
          <a:endParaRPr lang="ru-RU"/>
        </a:p>
      </dgm:t>
    </dgm:pt>
    <dgm:pt modelId="{E8D2CD2D-D47F-4357-9DED-198CF2930EA6}" type="pres">
      <dgm:prSet presAssocID="{ADEA1D35-43F2-4F74-8958-1E4B1F00E3AC}" presName="extraNode" presStyleLbl="node1" presStyleIdx="0" presStyleCnt="5"/>
      <dgm:spPr/>
      <dgm:t>
        <a:bodyPr/>
        <a:lstStyle/>
        <a:p>
          <a:endParaRPr lang="ru-RU"/>
        </a:p>
      </dgm:t>
    </dgm:pt>
    <dgm:pt modelId="{43846E65-ED39-4E4A-B928-32D4C00525B6}" type="pres">
      <dgm:prSet presAssocID="{ADEA1D35-43F2-4F74-8958-1E4B1F00E3AC}" presName="dstNode" presStyleLbl="node1" presStyleIdx="0" presStyleCnt="5"/>
      <dgm:spPr/>
      <dgm:t>
        <a:bodyPr/>
        <a:lstStyle/>
        <a:p>
          <a:endParaRPr lang="ru-RU"/>
        </a:p>
      </dgm:t>
    </dgm:pt>
    <dgm:pt modelId="{CD50E4C5-3283-4A34-85E5-83D67228853B}" type="pres">
      <dgm:prSet presAssocID="{7F0E1F25-D73B-417D-93C1-1C5668BC8F2F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CCCDD-4F65-4243-B665-D77E80E9C89A}" type="pres">
      <dgm:prSet presAssocID="{7F0E1F25-D73B-417D-93C1-1C5668BC8F2F}" presName="accent_1" presStyleCnt="0"/>
      <dgm:spPr/>
      <dgm:t>
        <a:bodyPr/>
        <a:lstStyle/>
        <a:p>
          <a:endParaRPr lang="ru-RU"/>
        </a:p>
      </dgm:t>
    </dgm:pt>
    <dgm:pt modelId="{795630FC-F4C6-4A26-A518-D8AC07B4B010}" type="pres">
      <dgm:prSet presAssocID="{7F0E1F25-D73B-417D-93C1-1C5668BC8F2F}" presName="accentRepeatNode" presStyleLbl="solidFgAcc1" presStyleIdx="0" presStyleCnt="5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8760F369-4A39-471A-BE73-056DBD2C3EA4}" type="pres">
      <dgm:prSet presAssocID="{E84327A6-7404-4BEE-9D00-EBD740964086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9CDD95-C305-463C-BB38-1351671A5F79}" type="pres">
      <dgm:prSet presAssocID="{E84327A6-7404-4BEE-9D00-EBD740964086}" presName="accent_2" presStyleCnt="0"/>
      <dgm:spPr/>
      <dgm:t>
        <a:bodyPr/>
        <a:lstStyle/>
        <a:p>
          <a:endParaRPr lang="ru-RU"/>
        </a:p>
      </dgm:t>
    </dgm:pt>
    <dgm:pt modelId="{BF8B496A-39AE-4365-9284-A6DC3A7316F4}" type="pres">
      <dgm:prSet presAssocID="{E84327A6-7404-4BEE-9D00-EBD740964086}" presName="accentRepeatNode" presStyleLbl="solidFgAcc1" presStyleIdx="1" presStyleCnt="5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51FB9FD0-794D-4E25-AE13-6ED370C8109F}" type="pres">
      <dgm:prSet presAssocID="{6C395E71-43A2-4F7A-A4F0-002FED752BB3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99D98-EBA1-46D4-BD97-F8344FA3A40D}" type="pres">
      <dgm:prSet presAssocID="{6C395E71-43A2-4F7A-A4F0-002FED752BB3}" presName="accent_3" presStyleCnt="0"/>
      <dgm:spPr/>
      <dgm:t>
        <a:bodyPr/>
        <a:lstStyle/>
        <a:p>
          <a:endParaRPr lang="ru-RU"/>
        </a:p>
      </dgm:t>
    </dgm:pt>
    <dgm:pt modelId="{C941C2B5-1190-4CB7-8DE5-4A899FFCFE1E}" type="pres">
      <dgm:prSet presAssocID="{6C395E71-43A2-4F7A-A4F0-002FED752BB3}" presName="accentRepeatNode" presStyleLbl="solidFgAcc1" presStyleIdx="2" presStyleCnt="5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1A46D1C2-DFE2-46BA-816B-BD70FA06CDFB}" type="pres">
      <dgm:prSet presAssocID="{9960DD7D-5241-4EA1-8866-1AB032512559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99000B-317C-4703-94FC-58B7DD07D827}" type="pres">
      <dgm:prSet presAssocID="{9960DD7D-5241-4EA1-8866-1AB032512559}" presName="accent_4" presStyleCnt="0"/>
      <dgm:spPr/>
      <dgm:t>
        <a:bodyPr/>
        <a:lstStyle/>
        <a:p>
          <a:endParaRPr lang="ru-RU"/>
        </a:p>
      </dgm:t>
    </dgm:pt>
    <dgm:pt modelId="{CD57AC33-CD32-423D-9D7F-A866924C5136}" type="pres">
      <dgm:prSet presAssocID="{9960DD7D-5241-4EA1-8866-1AB032512559}" presName="accentRepeatNode" presStyleLbl="solidFgAcc1" presStyleIdx="3" presStyleCnt="5"/>
      <dgm:spPr>
        <a:ln>
          <a:solidFill>
            <a:srgbClr val="3399FF"/>
          </a:solidFill>
        </a:ln>
      </dgm:spPr>
      <dgm:t>
        <a:bodyPr/>
        <a:lstStyle/>
        <a:p>
          <a:endParaRPr lang="ru-RU"/>
        </a:p>
      </dgm:t>
    </dgm:pt>
    <dgm:pt modelId="{F6A525CE-6AFA-4B81-9BEE-220EB84A1C06}" type="pres">
      <dgm:prSet presAssocID="{1544657B-5684-4FD8-B93E-329A056490A4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27179C-4F9B-4D28-B015-3BBAD29C4EA2}" type="pres">
      <dgm:prSet presAssocID="{1544657B-5684-4FD8-B93E-329A056490A4}" presName="accent_5" presStyleCnt="0"/>
      <dgm:spPr/>
      <dgm:t>
        <a:bodyPr/>
        <a:lstStyle/>
        <a:p>
          <a:endParaRPr lang="ru-RU"/>
        </a:p>
      </dgm:t>
    </dgm:pt>
    <dgm:pt modelId="{6E2F25B6-82E1-48A2-BB9B-E69E2C2E7AEC}" type="pres">
      <dgm:prSet presAssocID="{1544657B-5684-4FD8-B93E-329A056490A4}" presName="accentRepeatNode" presStyleLbl="solidFgAcc1" presStyleIdx="4" presStyleCnt="5"/>
      <dgm:spPr/>
      <dgm:t>
        <a:bodyPr/>
        <a:lstStyle/>
        <a:p>
          <a:endParaRPr lang="ru-RU"/>
        </a:p>
      </dgm:t>
    </dgm:pt>
  </dgm:ptLst>
  <dgm:cxnLst>
    <dgm:cxn modelId="{A44C4922-DDA2-4E65-9F86-FD58DE1B3572}" type="presOf" srcId="{9960DD7D-5241-4EA1-8866-1AB032512559}" destId="{1A46D1C2-DFE2-46BA-816B-BD70FA06CDFB}" srcOrd="0" destOrd="0" presId="urn:microsoft.com/office/officeart/2008/layout/VerticalCurvedList"/>
    <dgm:cxn modelId="{D22A27FB-5F59-4A38-AFD1-66EAA1037EF6}" type="presOf" srcId="{1544657B-5684-4FD8-B93E-329A056490A4}" destId="{F6A525CE-6AFA-4B81-9BEE-220EB84A1C06}" srcOrd="0" destOrd="0" presId="urn:microsoft.com/office/officeart/2008/layout/VerticalCurvedList"/>
    <dgm:cxn modelId="{C8BD40E6-3611-4536-B3BD-604D6E13775C}" type="presOf" srcId="{6C395E71-43A2-4F7A-A4F0-002FED752BB3}" destId="{51FB9FD0-794D-4E25-AE13-6ED370C8109F}" srcOrd="0" destOrd="0" presId="urn:microsoft.com/office/officeart/2008/layout/VerticalCurvedList"/>
    <dgm:cxn modelId="{AD9505FA-9AC6-40F6-B08A-6DCF29F11EE6}" type="presOf" srcId="{ADEA1D35-43F2-4F74-8958-1E4B1F00E3AC}" destId="{EB1508D6-5043-4F05-B6EA-20DB77761FD3}" srcOrd="0" destOrd="0" presId="urn:microsoft.com/office/officeart/2008/layout/VerticalCurvedList"/>
    <dgm:cxn modelId="{7A84D11F-2298-4D18-ADFD-8768A44EDAF9}" srcId="{ADEA1D35-43F2-4F74-8958-1E4B1F00E3AC}" destId="{1544657B-5684-4FD8-B93E-329A056490A4}" srcOrd="4" destOrd="0" parTransId="{96B07B09-7BE4-4933-A981-0C1E8824400F}" sibTransId="{167EDC5F-D405-4266-AB33-0D92F03FB783}"/>
    <dgm:cxn modelId="{B7F74E12-A14D-4409-9B51-CE61B766F28A}" srcId="{ADEA1D35-43F2-4F74-8958-1E4B1F00E3AC}" destId="{6C395E71-43A2-4F7A-A4F0-002FED752BB3}" srcOrd="2" destOrd="0" parTransId="{18F76568-BD99-41EC-8B61-72AE0E0216F6}" sibTransId="{D51335E1-67C0-403A-9D6C-B47951271DCB}"/>
    <dgm:cxn modelId="{F228DAFE-6629-4E8D-B7F0-6C195763406F}" srcId="{ADEA1D35-43F2-4F74-8958-1E4B1F00E3AC}" destId="{E84327A6-7404-4BEE-9D00-EBD740964086}" srcOrd="1" destOrd="0" parTransId="{E0DEEE09-7112-410D-9283-6542B9E73BE4}" sibTransId="{4C765549-0456-40F0-9B4A-D724480CD34B}"/>
    <dgm:cxn modelId="{6FF9C0F7-43FC-4E7F-A688-D1AE11A8354E}" type="presOf" srcId="{B216476E-B4B4-4213-9760-7C53EBABDD9F}" destId="{ED94D9B6-30EF-45C0-AA7C-52975D63B81E}" srcOrd="0" destOrd="0" presId="urn:microsoft.com/office/officeart/2008/layout/VerticalCurvedList"/>
    <dgm:cxn modelId="{1D07455D-64B1-4740-8EDF-073000C8DC0D}" type="presOf" srcId="{7F0E1F25-D73B-417D-93C1-1C5668BC8F2F}" destId="{CD50E4C5-3283-4A34-85E5-83D67228853B}" srcOrd="0" destOrd="0" presId="urn:microsoft.com/office/officeart/2008/layout/VerticalCurvedList"/>
    <dgm:cxn modelId="{5117CA46-4E49-47A6-B532-94A0F726ACA9}" type="presOf" srcId="{E84327A6-7404-4BEE-9D00-EBD740964086}" destId="{8760F369-4A39-471A-BE73-056DBD2C3EA4}" srcOrd="0" destOrd="0" presId="urn:microsoft.com/office/officeart/2008/layout/VerticalCurvedList"/>
    <dgm:cxn modelId="{D299D5BF-AD9C-4A40-84C7-F9EA21A103C4}" srcId="{ADEA1D35-43F2-4F74-8958-1E4B1F00E3AC}" destId="{7F0E1F25-D73B-417D-93C1-1C5668BC8F2F}" srcOrd="0" destOrd="0" parTransId="{E62E7C6A-43A0-44D8-8108-99DEB8381A93}" sibTransId="{B216476E-B4B4-4213-9760-7C53EBABDD9F}"/>
    <dgm:cxn modelId="{ABB18670-7516-4976-876D-065F5A081820}" srcId="{ADEA1D35-43F2-4F74-8958-1E4B1F00E3AC}" destId="{9960DD7D-5241-4EA1-8866-1AB032512559}" srcOrd="3" destOrd="0" parTransId="{165430F3-5AA1-4250-9124-24CAF596DE71}" sibTransId="{391BB3A9-A979-4AE4-9B2A-72F6FC5C074D}"/>
    <dgm:cxn modelId="{C705CC45-43D5-4EC4-8ED0-91B3DAB5E090}" type="presParOf" srcId="{EB1508D6-5043-4F05-B6EA-20DB77761FD3}" destId="{335E44C6-53AA-4FD9-BC60-9BC879CC8C6E}" srcOrd="0" destOrd="0" presId="urn:microsoft.com/office/officeart/2008/layout/VerticalCurvedList"/>
    <dgm:cxn modelId="{4AEF9D96-E65A-471A-94B2-DA9C88C71AFA}" type="presParOf" srcId="{335E44C6-53AA-4FD9-BC60-9BC879CC8C6E}" destId="{16B0B8B4-F030-43C0-9EF2-5A317A9471E5}" srcOrd="0" destOrd="0" presId="urn:microsoft.com/office/officeart/2008/layout/VerticalCurvedList"/>
    <dgm:cxn modelId="{EE387918-5D9C-4551-8CEF-10C14899EB05}" type="presParOf" srcId="{16B0B8B4-F030-43C0-9EF2-5A317A9471E5}" destId="{674D7F7A-D951-4DEF-B0BA-8618B81ED82C}" srcOrd="0" destOrd="0" presId="urn:microsoft.com/office/officeart/2008/layout/VerticalCurvedList"/>
    <dgm:cxn modelId="{E0859DB8-BCB0-4F0C-9CDA-5D0B9635F82D}" type="presParOf" srcId="{16B0B8B4-F030-43C0-9EF2-5A317A9471E5}" destId="{ED94D9B6-30EF-45C0-AA7C-52975D63B81E}" srcOrd="1" destOrd="0" presId="urn:microsoft.com/office/officeart/2008/layout/VerticalCurvedList"/>
    <dgm:cxn modelId="{97034C73-DF71-4FF8-BFCF-AE00043847CC}" type="presParOf" srcId="{16B0B8B4-F030-43C0-9EF2-5A317A9471E5}" destId="{E8D2CD2D-D47F-4357-9DED-198CF2930EA6}" srcOrd="2" destOrd="0" presId="urn:microsoft.com/office/officeart/2008/layout/VerticalCurvedList"/>
    <dgm:cxn modelId="{DAB386F4-DC55-442E-9DBD-3F8EAA9BDAE8}" type="presParOf" srcId="{16B0B8B4-F030-43C0-9EF2-5A317A9471E5}" destId="{43846E65-ED39-4E4A-B928-32D4C00525B6}" srcOrd="3" destOrd="0" presId="urn:microsoft.com/office/officeart/2008/layout/VerticalCurvedList"/>
    <dgm:cxn modelId="{4DC40273-34E7-4F64-A319-9965D925B36A}" type="presParOf" srcId="{335E44C6-53AA-4FD9-BC60-9BC879CC8C6E}" destId="{CD50E4C5-3283-4A34-85E5-83D67228853B}" srcOrd="1" destOrd="0" presId="urn:microsoft.com/office/officeart/2008/layout/VerticalCurvedList"/>
    <dgm:cxn modelId="{4CC8CB36-BE36-4F59-A2C6-C47AE74410E6}" type="presParOf" srcId="{335E44C6-53AA-4FD9-BC60-9BC879CC8C6E}" destId="{7E3CCCDD-4F65-4243-B665-D77E80E9C89A}" srcOrd="2" destOrd="0" presId="urn:microsoft.com/office/officeart/2008/layout/VerticalCurvedList"/>
    <dgm:cxn modelId="{19B67F09-901B-456C-951E-B357BA4B6C0E}" type="presParOf" srcId="{7E3CCCDD-4F65-4243-B665-D77E80E9C89A}" destId="{795630FC-F4C6-4A26-A518-D8AC07B4B010}" srcOrd="0" destOrd="0" presId="urn:microsoft.com/office/officeart/2008/layout/VerticalCurvedList"/>
    <dgm:cxn modelId="{60A09A3B-09F2-40E7-AAF3-A6671C804743}" type="presParOf" srcId="{335E44C6-53AA-4FD9-BC60-9BC879CC8C6E}" destId="{8760F369-4A39-471A-BE73-056DBD2C3EA4}" srcOrd="3" destOrd="0" presId="urn:microsoft.com/office/officeart/2008/layout/VerticalCurvedList"/>
    <dgm:cxn modelId="{F6738BB2-29BD-4DE2-9D7C-5578AFC3E495}" type="presParOf" srcId="{335E44C6-53AA-4FD9-BC60-9BC879CC8C6E}" destId="{BB9CDD95-C305-463C-BB38-1351671A5F79}" srcOrd="4" destOrd="0" presId="urn:microsoft.com/office/officeart/2008/layout/VerticalCurvedList"/>
    <dgm:cxn modelId="{84022953-A50B-4B58-AE59-F5D80C8B1C95}" type="presParOf" srcId="{BB9CDD95-C305-463C-BB38-1351671A5F79}" destId="{BF8B496A-39AE-4365-9284-A6DC3A7316F4}" srcOrd="0" destOrd="0" presId="urn:microsoft.com/office/officeart/2008/layout/VerticalCurvedList"/>
    <dgm:cxn modelId="{E0AE45DB-A592-4A23-BFFC-AF0EB714C94E}" type="presParOf" srcId="{335E44C6-53AA-4FD9-BC60-9BC879CC8C6E}" destId="{51FB9FD0-794D-4E25-AE13-6ED370C8109F}" srcOrd="5" destOrd="0" presId="urn:microsoft.com/office/officeart/2008/layout/VerticalCurvedList"/>
    <dgm:cxn modelId="{550E3267-FF46-4F87-B3CC-D62B186131EB}" type="presParOf" srcId="{335E44C6-53AA-4FD9-BC60-9BC879CC8C6E}" destId="{A8D99D98-EBA1-46D4-BD97-F8344FA3A40D}" srcOrd="6" destOrd="0" presId="urn:microsoft.com/office/officeart/2008/layout/VerticalCurvedList"/>
    <dgm:cxn modelId="{1DB36EA8-7092-49C8-B30F-5F0B74DDB74B}" type="presParOf" srcId="{A8D99D98-EBA1-46D4-BD97-F8344FA3A40D}" destId="{C941C2B5-1190-4CB7-8DE5-4A899FFCFE1E}" srcOrd="0" destOrd="0" presId="urn:microsoft.com/office/officeart/2008/layout/VerticalCurvedList"/>
    <dgm:cxn modelId="{4EF8F59F-79B7-4917-9437-29293702494E}" type="presParOf" srcId="{335E44C6-53AA-4FD9-BC60-9BC879CC8C6E}" destId="{1A46D1C2-DFE2-46BA-816B-BD70FA06CDFB}" srcOrd="7" destOrd="0" presId="urn:microsoft.com/office/officeart/2008/layout/VerticalCurvedList"/>
    <dgm:cxn modelId="{55038FA0-ED7A-4E3A-A7F8-4C01D75B00D2}" type="presParOf" srcId="{335E44C6-53AA-4FD9-BC60-9BC879CC8C6E}" destId="{9C99000B-317C-4703-94FC-58B7DD07D827}" srcOrd="8" destOrd="0" presId="urn:microsoft.com/office/officeart/2008/layout/VerticalCurvedList"/>
    <dgm:cxn modelId="{AA6290B2-74B2-4AD1-BE3F-F7411B0E5DEE}" type="presParOf" srcId="{9C99000B-317C-4703-94FC-58B7DD07D827}" destId="{CD57AC33-CD32-423D-9D7F-A866924C5136}" srcOrd="0" destOrd="0" presId="urn:microsoft.com/office/officeart/2008/layout/VerticalCurvedList"/>
    <dgm:cxn modelId="{8F9EC164-3C05-4C21-97B5-6801ED2759BD}" type="presParOf" srcId="{335E44C6-53AA-4FD9-BC60-9BC879CC8C6E}" destId="{F6A525CE-6AFA-4B81-9BEE-220EB84A1C06}" srcOrd="9" destOrd="0" presId="urn:microsoft.com/office/officeart/2008/layout/VerticalCurvedList"/>
    <dgm:cxn modelId="{F7FB8419-B7B0-4602-A3F9-A06CF4F61F65}" type="presParOf" srcId="{335E44C6-53AA-4FD9-BC60-9BC879CC8C6E}" destId="{FC27179C-4F9B-4D28-B015-3BBAD29C4EA2}" srcOrd="10" destOrd="0" presId="urn:microsoft.com/office/officeart/2008/layout/VerticalCurvedList"/>
    <dgm:cxn modelId="{49D7DA12-A433-42CB-B90D-A0E25AF9682F}" type="presParOf" srcId="{FC27179C-4F9B-4D28-B015-3BBAD29C4EA2}" destId="{6E2F25B6-82E1-48A2-BB9B-E69E2C2E7AE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94D9B6-30EF-45C0-AA7C-52975D63B81E}">
      <dsp:nvSpPr>
        <dsp:cNvPr id="0" name=""/>
        <dsp:cNvSpPr/>
      </dsp:nvSpPr>
      <dsp:spPr>
        <a:xfrm>
          <a:off x="-5837832" y="-893452"/>
          <a:ext cx="6950001" cy="6950001"/>
        </a:xfrm>
        <a:prstGeom prst="blockArc">
          <a:avLst>
            <a:gd name="adj1" fmla="val 18900000"/>
            <a:gd name="adj2" fmla="val 2700000"/>
            <a:gd name="adj3" fmla="val 311"/>
          </a:avLst>
        </a:pr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50E4C5-3283-4A34-85E5-83D67228853B}">
      <dsp:nvSpPr>
        <dsp:cNvPr id="0" name=""/>
        <dsp:cNvSpPr/>
      </dsp:nvSpPr>
      <dsp:spPr>
        <a:xfrm>
          <a:off x="486101" y="322590"/>
          <a:ext cx="6642153" cy="645593"/>
        </a:xfrm>
        <a:prstGeom prst="rect">
          <a:avLst/>
        </a:prstGeom>
        <a:gradFill rotWithShape="0">
          <a:gsLst>
            <a:gs pos="0">
              <a:srgbClr val="FF9999"/>
            </a:gs>
            <a:gs pos="35000">
              <a:schemeClr val="accent5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12440" tIns="83820" rIns="83820" bIns="8382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/>
            <a:t>нормативное число мест</a:t>
          </a:r>
          <a:endParaRPr lang="ru-RU" sz="3300" kern="1200" dirty="0"/>
        </a:p>
      </dsp:txBody>
      <dsp:txXfrm>
        <a:off x="486101" y="322590"/>
        <a:ext cx="6642153" cy="645593"/>
      </dsp:txXfrm>
    </dsp:sp>
    <dsp:sp modelId="{795630FC-F4C6-4A26-A518-D8AC07B4B010}">
      <dsp:nvSpPr>
        <dsp:cNvPr id="0" name=""/>
        <dsp:cNvSpPr/>
      </dsp:nvSpPr>
      <dsp:spPr>
        <a:xfrm>
          <a:off x="82605" y="241891"/>
          <a:ext cx="806991" cy="80699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760F369-4A39-471A-BE73-056DBD2C3EA4}">
      <dsp:nvSpPr>
        <dsp:cNvPr id="0" name=""/>
        <dsp:cNvSpPr/>
      </dsp:nvSpPr>
      <dsp:spPr>
        <a:xfrm>
          <a:off x="948714" y="1290670"/>
          <a:ext cx="6179539" cy="645593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512440" tIns="83820" rIns="83820" bIns="8382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smtClean="0"/>
            <a:t>направленность группы</a:t>
          </a:r>
          <a:endParaRPr lang="ru-RU" sz="3300" kern="1200"/>
        </a:p>
      </dsp:txBody>
      <dsp:txXfrm>
        <a:off x="948714" y="1290670"/>
        <a:ext cx="6179539" cy="645593"/>
      </dsp:txXfrm>
    </dsp:sp>
    <dsp:sp modelId="{BF8B496A-39AE-4365-9284-A6DC3A7316F4}">
      <dsp:nvSpPr>
        <dsp:cNvPr id="0" name=""/>
        <dsp:cNvSpPr/>
      </dsp:nvSpPr>
      <dsp:spPr>
        <a:xfrm>
          <a:off x="545218" y="1209971"/>
          <a:ext cx="806991" cy="80699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1FB9FD0-794D-4E25-AE13-6ED370C8109F}">
      <dsp:nvSpPr>
        <dsp:cNvPr id="0" name=""/>
        <dsp:cNvSpPr/>
      </dsp:nvSpPr>
      <dsp:spPr>
        <a:xfrm>
          <a:off x="1090699" y="2258751"/>
          <a:ext cx="6037554" cy="645593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512440" tIns="83820" rIns="83820" bIns="8382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/>
            <a:t>возрастной диапазон</a:t>
          </a:r>
          <a:endParaRPr lang="ru-RU" sz="3300" kern="1200" dirty="0"/>
        </a:p>
      </dsp:txBody>
      <dsp:txXfrm>
        <a:off x="1090699" y="2258751"/>
        <a:ext cx="6037554" cy="645593"/>
      </dsp:txXfrm>
    </dsp:sp>
    <dsp:sp modelId="{C941C2B5-1190-4CB7-8DE5-4A899FFCFE1E}">
      <dsp:nvSpPr>
        <dsp:cNvPr id="0" name=""/>
        <dsp:cNvSpPr/>
      </dsp:nvSpPr>
      <dsp:spPr>
        <a:xfrm>
          <a:off x="687203" y="2178052"/>
          <a:ext cx="806991" cy="80699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A46D1C2-DFE2-46BA-816B-BD70FA06CDFB}">
      <dsp:nvSpPr>
        <dsp:cNvPr id="0" name=""/>
        <dsp:cNvSpPr/>
      </dsp:nvSpPr>
      <dsp:spPr>
        <a:xfrm>
          <a:off x="948714" y="3226831"/>
          <a:ext cx="6179539" cy="645593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12440" tIns="83820" rIns="83820" bIns="8382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smtClean="0"/>
            <a:t>вид деятельности</a:t>
          </a:r>
          <a:endParaRPr lang="ru-RU" sz="3300" kern="1200"/>
        </a:p>
      </dsp:txBody>
      <dsp:txXfrm>
        <a:off x="948714" y="3226831"/>
        <a:ext cx="6179539" cy="645593"/>
      </dsp:txXfrm>
    </dsp:sp>
    <dsp:sp modelId="{CD57AC33-CD32-423D-9D7F-A866924C5136}">
      <dsp:nvSpPr>
        <dsp:cNvPr id="0" name=""/>
        <dsp:cNvSpPr/>
      </dsp:nvSpPr>
      <dsp:spPr>
        <a:xfrm>
          <a:off x="545218" y="3146132"/>
          <a:ext cx="806991" cy="80699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3399FF"/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6A525CE-6AFA-4B81-9BEE-220EB84A1C06}">
      <dsp:nvSpPr>
        <dsp:cNvPr id="0" name=""/>
        <dsp:cNvSpPr/>
      </dsp:nvSpPr>
      <dsp:spPr>
        <a:xfrm>
          <a:off x="486101" y="4194912"/>
          <a:ext cx="6642153" cy="64559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2440" tIns="83820" rIns="83820" bIns="8382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smtClean="0"/>
            <a:t>режим работы</a:t>
          </a:r>
          <a:endParaRPr lang="ru-RU" sz="3300" kern="1200"/>
        </a:p>
      </dsp:txBody>
      <dsp:txXfrm>
        <a:off x="486101" y="4194912"/>
        <a:ext cx="6642153" cy="645593"/>
      </dsp:txXfrm>
    </dsp:sp>
    <dsp:sp modelId="{6E2F25B6-82E1-48A2-BB9B-E69E2C2E7AEC}">
      <dsp:nvSpPr>
        <dsp:cNvPr id="0" name=""/>
        <dsp:cNvSpPr/>
      </dsp:nvSpPr>
      <dsp:spPr>
        <a:xfrm>
          <a:off x="82605" y="4114213"/>
          <a:ext cx="806991" cy="80699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A87F21-6D5D-4286-9CF1-5103EE0F379A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380A3-4EB3-47C1-846C-0116D55FB9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0857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380A3-4EB3-47C1-846C-0116D55FB9D6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A2D88-439B-EF48-BBF7-812187CCB8DF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F2898-2D81-1145-B629-39115F74D6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9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268455"/>
            <a:ext cx="9144000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333822"/>
            <a:ext cx="9144000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6186" y="162302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3"/>
          <p:cNvSpPr>
            <a:spLocks noChangeArrowheads="1"/>
          </p:cNvSpPr>
          <p:nvPr/>
        </p:nvSpPr>
        <p:spPr bwMode="auto">
          <a:xfrm>
            <a:off x="1723614" y="134021"/>
            <a:ext cx="66849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700"/>
              </a:spcBef>
            </a:pPr>
            <a:r>
              <a:rPr lang="ru-RU" sz="1000" kern="0" dirty="0">
                <a:solidFill>
                  <a:srgbClr val="0070C0"/>
                </a:solidFill>
                <a:latin typeface="Tahoma" charset="0"/>
                <a:cs typeface="Tahoma" charset="0"/>
              </a:rPr>
              <a:t>Федеральное государственное</a:t>
            </a:r>
            <a:r>
              <a:rPr lang="en-US" sz="1000" kern="0" dirty="0">
                <a:solidFill>
                  <a:srgbClr val="0070C0"/>
                </a:solidFill>
                <a:latin typeface="Helvetica" pitchFamily="34" charset="0"/>
                <a:cs typeface="Tahoma" charset="0"/>
              </a:rPr>
              <a:t> </a:t>
            </a:r>
            <a:r>
              <a:rPr lang="ru-RU" sz="1000" kern="0" dirty="0">
                <a:solidFill>
                  <a:srgbClr val="0070C0"/>
                </a:solidFill>
                <a:latin typeface="Tahoma" charset="0"/>
                <a:cs typeface="Tahoma" charset="0"/>
              </a:rPr>
              <a:t>автономное учреждение</a:t>
            </a:r>
          </a:p>
          <a:p>
            <a:r>
              <a:rPr lang="ru-RU" sz="1000" kern="0" dirty="0" smtClean="0">
                <a:solidFill>
                  <a:srgbClr val="0070C0"/>
                </a:solidFill>
                <a:latin typeface="Tahoma" charset="0"/>
                <a:cs typeface="Tahoma" charset="0"/>
              </a:rPr>
              <a:t>«Государственный</a:t>
            </a:r>
            <a:r>
              <a:rPr lang="en-US" sz="1000" kern="0" dirty="0" smtClean="0">
                <a:solidFill>
                  <a:srgbClr val="0070C0"/>
                </a:solidFill>
                <a:latin typeface="Tahoma" charset="0"/>
                <a:cs typeface="Tahoma" charset="0"/>
              </a:rPr>
              <a:t> </a:t>
            </a:r>
            <a:r>
              <a:rPr lang="ru-RU" sz="1000" kern="0" dirty="0" smtClean="0">
                <a:solidFill>
                  <a:srgbClr val="0070C0"/>
                </a:solidFill>
                <a:latin typeface="Tahoma" charset="0"/>
                <a:cs typeface="Tahoma" charset="0"/>
              </a:rPr>
              <a:t>научно-исследовательский </a:t>
            </a:r>
            <a:r>
              <a:rPr lang="ru-RU" sz="1000" kern="0" dirty="0">
                <a:solidFill>
                  <a:srgbClr val="0070C0"/>
                </a:solidFill>
                <a:latin typeface="Tahoma" charset="0"/>
                <a:cs typeface="Tahoma" charset="0"/>
              </a:rPr>
              <a:t>институт информационных технологий и </a:t>
            </a:r>
            <a:r>
              <a:rPr lang="ru-RU" sz="1000" kern="0" dirty="0" smtClean="0">
                <a:solidFill>
                  <a:srgbClr val="0070C0"/>
                </a:solidFill>
                <a:latin typeface="Tahoma" charset="0"/>
                <a:cs typeface="Tahoma" charset="0"/>
              </a:rPr>
              <a:t>телекоммуникаций»</a:t>
            </a:r>
            <a:endParaRPr lang="ru-RU" sz="1000" kern="0" dirty="0">
              <a:solidFill>
                <a:srgbClr val="0070C0"/>
              </a:solidFill>
              <a:latin typeface="Tahoma" charset="0"/>
              <a:cs typeface="Tahoma" charset="0"/>
            </a:endParaRP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256185" y="2216321"/>
            <a:ext cx="8628735" cy="107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>
              <a:defRPr kumimoji="1" sz="2800">
                <a:solidFill>
                  <a:schemeClr val="tx1"/>
                </a:solidFill>
                <a:latin typeface="Calibri" charset="0"/>
                <a:ea typeface="Arial" charset="0"/>
              </a:defRPr>
            </a:lvl2pPr>
            <a:lvl3pPr>
              <a:defRPr kumimoji="1" sz="2400">
                <a:solidFill>
                  <a:schemeClr val="tx1"/>
                </a:solidFill>
                <a:latin typeface="Calibri" charset="0"/>
                <a:ea typeface="Arial" charset="0"/>
              </a:defRPr>
            </a:lvl3pPr>
            <a:lvl4pPr>
              <a:defRPr kumimoji="1" sz="2000">
                <a:solidFill>
                  <a:schemeClr val="tx1"/>
                </a:solidFill>
                <a:latin typeface="Calibri" charset="0"/>
                <a:ea typeface="Arial" charset="0"/>
              </a:defRPr>
            </a:lvl4pPr>
            <a:lvl5pPr>
              <a:defRPr kumimoji="1" sz="2000">
                <a:solidFill>
                  <a:schemeClr val="tx1"/>
                </a:solidFill>
                <a:latin typeface="Calibri" charset="0"/>
                <a:ea typeface="Aria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Calibri" charset="0"/>
                <a:ea typeface="Aria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Calibri" charset="0"/>
                <a:ea typeface="Aria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Calibri" charset="0"/>
                <a:ea typeface="Aria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Calibri" charset="0"/>
                <a:ea typeface="Arial" charset="0"/>
              </a:defRPr>
            </a:lvl9pPr>
          </a:lstStyle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kumimoji="0" lang="ru-RU" sz="2100" b="1" cap="all" dirty="0" smtClean="0">
                <a:solidFill>
                  <a:srgbClr val="000000"/>
                </a:solidFill>
                <a:latin typeface="Helvetica Light"/>
                <a:cs typeface="Helvetica Light"/>
              </a:rPr>
              <a:t>ВЕДЕНИЕ УЧЕТА </a:t>
            </a:r>
            <a:r>
              <a:rPr kumimoji="0" lang="ru-RU" sz="2100" b="1" cap="all" dirty="0">
                <a:solidFill>
                  <a:srgbClr val="000000"/>
                </a:solidFill>
                <a:latin typeface="Helvetica Light"/>
                <a:cs typeface="Helvetica Light"/>
              </a:rPr>
              <a:t>детей, подлежащих обучению </a:t>
            </a:r>
            <a:endParaRPr kumimoji="0" lang="ru-RU" sz="2100" b="1" cap="all" dirty="0" smtClean="0">
              <a:solidFill>
                <a:srgbClr val="000000"/>
              </a:solidFill>
              <a:latin typeface="Helvetica Light"/>
              <a:cs typeface="Helvetica Light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kumimoji="0" lang="ru-RU" sz="2100" b="1" cap="all" dirty="0" smtClean="0">
                <a:solidFill>
                  <a:srgbClr val="000000"/>
                </a:solidFill>
                <a:latin typeface="Helvetica Light"/>
                <a:cs typeface="Helvetica Light"/>
              </a:rPr>
              <a:t>по программам </a:t>
            </a:r>
            <a:r>
              <a:rPr kumimoji="0" lang="ru-RU" sz="2100" b="1" cap="all" dirty="0">
                <a:solidFill>
                  <a:srgbClr val="000000"/>
                </a:solidFill>
                <a:latin typeface="Helvetica Light"/>
                <a:cs typeface="Helvetica Light"/>
              </a:rPr>
              <a:t>дошкольного образования</a:t>
            </a:r>
            <a:endParaRPr kumimoji="0" lang="ru-RU" sz="2100" b="1" cap="all" dirty="0">
              <a:solidFill>
                <a:srgbClr val="000000"/>
              </a:solidFill>
              <a:latin typeface="Helvetica Light"/>
              <a:ea typeface="Times New Roman" charset="0"/>
              <a:cs typeface="Helvetica Ligh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72280" y="4793884"/>
            <a:ext cx="4572000" cy="9910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kumimoji="1" lang="ru-RU" sz="2000" dirty="0">
                <a:latin typeface="Helvetica Light"/>
                <a:ea typeface="Times New Roman" charset="0"/>
                <a:cs typeface="Helvetica Light"/>
              </a:rPr>
              <a:t>Седова Екатерина Павловна,</a:t>
            </a:r>
          </a:p>
          <a:p>
            <a:pPr algn="r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kumimoji="1" lang="ru-RU" sz="1600" dirty="0">
                <a:latin typeface="Helvetica Light"/>
                <a:ea typeface="Times New Roman" charset="0"/>
                <a:cs typeface="Helvetica Light"/>
              </a:rPr>
              <a:t>заместитель начальника </a:t>
            </a:r>
            <a:r>
              <a:rPr kumimoji="1" lang="ru-RU" sz="1600" dirty="0" smtClean="0">
                <a:latin typeface="Helvetica Light"/>
                <a:ea typeface="Times New Roman" charset="0"/>
                <a:cs typeface="Helvetica Light"/>
              </a:rPr>
              <a:t>отдела</a:t>
            </a:r>
          </a:p>
          <a:p>
            <a:pPr algn="r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kumimoji="1" lang="ru-RU" sz="1600" dirty="0" smtClean="0">
                <a:latin typeface="Helvetica Light"/>
                <a:ea typeface="Times New Roman" charset="0"/>
                <a:cs typeface="Helvetica Light"/>
              </a:rPr>
              <a:t> </a:t>
            </a:r>
            <a:r>
              <a:rPr kumimoji="1" lang="ru-RU" sz="1600" dirty="0">
                <a:latin typeface="Helvetica Light"/>
                <a:ea typeface="Times New Roman" charset="0"/>
                <a:cs typeface="Helvetica Light"/>
              </a:rPr>
              <a:t>федеральных проектов и программ</a:t>
            </a:r>
          </a:p>
        </p:txBody>
      </p:sp>
    </p:spTree>
    <p:extLst>
      <p:ext uri="{BB962C8B-B14F-4D97-AF65-F5344CB8AC3E}">
        <p14:creationId xmlns:p14="http://schemas.microsoft.com/office/powerpoint/2010/main" xmlns="" val="59440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ДЛЯ ЧЕГО НУЖНА ЭЛЕКТРОННАЯ ОЧЕРЕДЬ?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1817" y="1165864"/>
            <a:ext cx="8387543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Контроль реализации майских указов Президента РФ</a:t>
            </a:r>
            <a:r>
              <a:rPr lang="en-US" sz="2300" dirty="0" smtClean="0">
                <a:latin typeface="Helvetica Light"/>
                <a:cs typeface="Helvetica Light"/>
              </a:rPr>
              <a:t>;</a:t>
            </a:r>
            <a:endParaRPr lang="ru-RU" sz="2300" dirty="0" smtClean="0">
              <a:latin typeface="Helvetica Light"/>
              <a:cs typeface="Helvetica Light"/>
            </a:endParaRP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Единый реестр дошкольных образовательных организаций,  контингента</a:t>
            </a:r>
            <a:r>
              <a:rPr lang="en-US" sz="2300" dirty="0" smtClean="0">
                <a:latin typeface="Helvetica Light"/>
                <a:cs typeface="Helvetica Light"/>
              </a:rPr>
              <a:t> </a:t>
            </a:r>
            <a:r>
              <a:rPr lang="ru-RU" sz="2300" dirty="0" smtClean="0">
                <a:latin typeface="Helvetica Light"/>
                <a:cs typeface="Helvetica Light"/>
              </a:rPr>
              <a:t>воспитанников, очередников</a:t>
            </a:r>
            <a:r>
              <a:rPr lang="en-US" sz="2300" dirty="0" smtClean="0">
                <a:latin typeface="Helvetica Light"/>
                <a:cs typeface="Helvetica Light"/>
              </a:rPr>
              <a:t>;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Централизованный мониторинг обеспечения доступности на уровне муниципалитетов и субъекта РФ</a:t>
            </a:r>
            <a:r>
              <a:rPr lang="en-US" sz="2300" dirty="0" smtClean="0">
                <a:latin typeface="Helvetica Light"/>
                <a:cs typeface="Helvetica Light"/>
              </a:rPr>
              <a:t>;</a:t>
            </a:r>
            <a:r>
              <a:rPr lang="ru-RU" sz="2300" dirty="0" smtClean="0">
                <a:latin typeface="Helvetica Light"/>
                <a:cs typeface="Helvetica Light"/>
              </a:rPr>
              <a:t> 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Контроль учета детей</a:t>
            </a:r>
            <a:r>
              <a:rPr lang="ru-RU" sz="2300" dirty="0">
                <a:latin typeface="Helvetica Light"/>
                <a:cs typeface="Helvetica Light"/>
              </a:rPr>
              <a:t>,</a:t>
            </a:r>
            <a:r>
              <a:rPr lang="ru-RU" sz="2300" dirty="0" smtClean="0">
                <a:latin typeface="Helvetica Light"/>
                <a:cs typeface="Helvetica Light"/>
              </a:rPr>
              <a:t> подлежащих обучению по программам дошкольного образования</a:t>
            </a:r>
            <a:r>
              <a:rPr lang="en-US" sz="2300" dirty="0" smtClean="0">
                <a:latin typeface="Helvetica Light"/>
                <a:cs typeface="Helvetica Light"/>
              </a:rPr>
              <a:t>;</a:t>
            </a:r>
            <a:endParaRPr lang="ru-RU" sz="2300" dirty="0" smtClean="0">
              <a:latin typeface="Helvetica Light"/>
              <a:cs typeface="Helvetica Light"/>
            </a:endParaRP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Снижение уровня </a:t>
            </a:r>
            <a:r>
              <a:rPr lang="ru-RU" sz="2300" dirty="0" err="1" smtClean="0">
                <a:latin typeface="Helvetica Light"/>
                <a:cs typeface="Helvetica Light"/>
              </a:rPr>
              <a:t>коррупциогенности</a:t>
            </a:r>
            <a:r>
              <a:rPr lang="en-US" sz="2300" dirty="0" smtClean="0">
                <a:latin typeface="Helvetica Light"/>
                <a:cs typeface="Helvetica Light"/>
              </a:rPr>
              <a:t>;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Обеспечение прозрачности хода оказания муниципальной услуги и повышение оперативности и достоверности информации о ходе ее оказания.</a:t>
            </a:r>
            <a:endParaRPr lang="en-US" sz="2300" dirty="0" smtClean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655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ПРИНЦИПЫ ПОСТРОЕНИЯ ЭЛЕКТРОННОЙ ОЧЕРЕДИ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7337" y="1318264"/>
            <a:ext cx="8613464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>
                <a:latin typeface="Helvetica Light"/>
                <a:cs typeface="Helvetica Light"/>
              </a:rPr>
              <a:t>Единые принципы ведения </a:t>
            </a:r>
            <a:r>
              <a:rPr lang="ru-RU" sz="2300" dirty="0" smtClean="0">
                <a:latin typeface="Helvetica Light"/>
                <a:cs typeface="Helvetica Light"/>
              </a:rPr>
              <a:t>учета детей</a:t>
            </a:r>
            <a:endParaRPr lang="ru-RU" sz="2300" dirty="0">
              <a:latin typeface="Helvetica Light"/>
              <a:cs typeface="Helvetica Light"/>
            </a:endParaRP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>
                <a:latin typeface="Helvetica Light"/>
                <a:cs typeface="Helvetica Light"/>
              </a:rPr>
              <a:t>Исключение двойной регистрации в </a:t>
            </a:r>
            <a:r>
              <a:rPr lang="ru-RU" sz="2300" dirty="0" smtClean="0">
                <a:latin typeface="Helvetica Light"/>
                <a:cs typeface="Helvetica Light"/>
              </a:rPr>
              <a:t>очереди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Соблюдение </a:t>
            </a:r>
            <a:r>
              <a:rPr lang="ru-RU" sz="2300" dirty="0">
                <a:latin typeface="Helvetica Light"/>
                <a:cs typeface="Helvetica Light"/>
              </a:rPr>
              <a:t>норм </a:t>
            </a:r>
            <a:r>
              <a:rPr lang="ru-RU" sz="2300" dirty="0" smtClean="0">
                <a:latin typeface="Helvetica Light"/>
                <a:cs typeface="Helvetica Light"/>
              </a:rPr>
              <a:t>273-ФЗ «Об образовании в Российской Федерации» и подзаконных нормативных актов  </a:t>
            </a:r>
            <a:endParaRPr lang="ru-RU" sz="2300" dirty="0">
              <a:latin typeface="Helvetica Light"/>
              <a:cs typeface="Helvetica Light"/>
            </a:endParaRP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>
                <a:latin typeface="Helvetica Light"/>
                <a:cs typeface="Helvetica Light"/>
              </a:rPr>
              <a:t>Соблюдение норм 152-ФЗ «О персональных данных»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>
                <a:latin typeface="Helvetica Light"/>
                <a:cs typeface="Helvetica Light"/>
              </a:rPr>
              <a:t>Соблюдение антикоррупционной направленности 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>
                <a:latin typeface="Helvetica Light"/>
                <a:cs typeface="Helvetica Light"/>
              </a:rPr>
              <a:t>Автоматизация процессов ведения очередности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>
                <a:latin typeface="Helvetica Light"/>
                <a:cs typeface="Helvetica Light"/>
              </a:rPr>
              <a:t>Мониторинг </a:t>
            </a:r>
            <a:r>
              <a:rPr lang="ru-RU" sz="2300" dirty="0" smtClean="0">
                <a:latin typeface="Helvetica Light"/>
                <a:cs typeface="Helvetica Light"/>
              </a:rPr>
              <a:t>и контроль состояния очередности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sz="2300" dirty="0" smtClean="0">
                <a:latin typeface="Helvetica Light"/>
                <a:cs typeface="Helvetica Light"/>
              </a:rPr>
              <a:t>Обеспечение прозрачности ведения учета детей </a:t>
            </a:r>
            <a:endParaRPr lang="ru-RU" sz="2300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122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ПОВЫШЕНИЕ ПРОЗРАЧНОСТИ ХОДА ОКАЗАНИЯ УСЛУГ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28601" y="1209042"/>
            <a:ext cx="8671558" cy="5211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500"/>
              </a:spcBef>
              <a:spcAft>
                <a:spcPts val="12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kumimoji="1" lang="ru-RU" sz="2300" kern="1200" dirty="0" smtClean="0">
                <a:latin typeface="Helvetica Light"/>
                <a:cs typeface="Helvetica Light"/>
              </a:rPr>
              <a:t>Контроль с федерального и регионального уровней за обеспечением </a:t>
            </a:r>
            <a:r>
              <a:rPr kumimoji="1" lang="ru-RU" sz="2300" kern="1200" dirty="0">
                <a:latin typeface="Helvetica Light"/>
                <a:cs typeface="Helvetica Light"/>
              </a:rPr>
              <a:t>доступности дошкольного 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образования</a:t>
            </a:r>
            <a:r>
              <a:rPr kumimoji="1" lang="en-US" sz="2300" kern="1200" dirty="0" smtClean="0">
                <a:latin typeface="Helvetica Light"/>
                <a:cs typeface="Helvetica Light"/>
              </a:rPr>
              <a:t>;</a:t>
            </a:r>
            <a:endParaRPr kumimoji="1" lang="ru-RU" sz="2300" kern="1200" dirty="0">
              <a:latin typeface="Helvetica Light"/>
              <a:cs typeface="Helvetica Light"/>
            </a:endParaRPr>
          </a:p>
          <a:p>
            <a:pPr marL="342900" indent="-342900" eaLnBrk="0" hangingPunct="0">
              <a:spcBef>
                <a:spcPts val="500"/>
              </a:spcBef>
              <a:spcAft>
                <a:spcPts val="12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kumimoji="1" lang="ru-RU" sz="2300" kern="1200" dirty="0">
                <a:latin typeface="Helvetica Light"/>
                <a:cs typeface="Helvetica Light"/>
              </a:rPr>
              <a:t>Применение автоматизированных механизмов распределения детей в строгом соответствии с порядком очередности (исключение человеческого влияния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)</a:t>
            </a:r>
            <a:r>
              <a:rPr kumimoji="1" lang="en-US" sz="2300" kern="1200" dirty="0" smtClean="0">
                <a:latin typeface="Helvetica Light"/>
                <a:cs typeface="Helvetica Light"/>
              </a:rPr>
              <a:t>;</a:t>
            </a:r>
            <a:endParaRPr kumimoji="1" lang="ru-RU" sz="2300" kern="1200" dirty="0">
              <a:latin typeface="Helvetica Light"/>
              <a:cs typeface="Helvetica Light"/>
            </a:endParaRPr>
          </a:p>
          <a:p>
            <a:pPr marL="342900" indent="-342900" eaLnBrk="0" hangingPunct="0">
              <a:spcBef>
                <a:spcPts val="500"/>
              </a:spcBef>
              <a:spcAft>
                <a:spcPts val="12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kumimoji="1" lang="ru-RU" sz="2300" kern="1200" dirty="0">
                <a:latin typeface="Helvetica Light"/>
                <a:cs typeface="Helvetica Light"/>
              </a:rPr>
              <a:t>Исключение возможности зачисления детей в </a:t>
            </a:r>
            <a:r>
              <a:rPr kumimoji="1" lang="ru-RU" sz="2300" dirty="0" smtClean="0">
                <a:latin typeface="Helvetica Light"/>
                <a:cs typeface="Helvetica Light"/>
              </a:rPr>
              <a:t>детские сады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 </a:t>
            </a:r>
            <a:r>
              <a:rPr kumimoji="1" lang="ru-RU" sz="2300" kern="1200" dirty="0">
                <a:latin typeface="Helvetica Light"/>
                <a:cs typeface="Helvetica Light"/>
              </a:rPr>
              <a:t>без направления через региональную систему учета 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детей</a:t>
            </a:r>
            <a:r>
              <a:rPr kumimoji="1" lang="en-US" sz="2300" kern="1200" dirty="0" smtClean="0">
                <a:latin typeface="Helvetica Light"/>
                <a:cs typeface="Helvetica Light"/>
              </a:rPr>
              <a:t>;</a:t>
            </a:r>
            <a:endParaRPr kumimoji="1" lang="ru-RU" sz="2300" kern="1200" dirty="0">
              <a:latin typeface="Helvetica Light"/>
              <a:cs typeface="Helvetica Light"/>
            </a:endParaRPr>
          </a:p>
          <a:p>
            <a:pPr marL="342900" indent="-342900" eaLnBrk="0" hangingPunct="0">
              <a:spcBef>
                <a:spcPts val="500"/>
              </a:spcBef>
              <a:spcAft>
                <a:spcPts val="12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kumimoji="1" lang="ru-RU" sz="2300" kern="1200" dirty="0" smtClean="0">
                <a:latin typeface="Helvetica Light"/>
                <a:cs typeface="Helvetica Light"/>
              </a:rPr>
              <a:t>Реализация </a:t>
            </a:r>
            <a:r>
              <a:rPr kumimoji="1" lang="ru-RU" sz="2300" kern="1200" dirty="0">
                <a:latin typeface="Helvetica Light"/>
                <a:cs typeface="Helvetica Light"/>
              </a:rPr>
              <a:t>механизмов информирования заявителей о статусе регистрации заявления, о состоянии очереди в 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детский сад</a:t>
            </a:r>
            <a:r>
              <a:rPr kumimoji="1" lang="en-US" sz="2300" kern="1200" dirty="0" smtClean="0">
                <a:latin typeface="Helvetica Light"/>
                <a:cs typeface="Helvetica Light"/>
              </a:rPr>
              <a:t> 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и </a:t>
            </a:r>
            <a:r>
              <a:rPr kumimoji="1" lang="ru-RU" sz="2300" kern="1200" dirty="0">
                <a:latin typeface="Helvetica Light"/>
                <a:cs typeface="Helvetica Light"/>
              </a:rPr>
              <a:t>о результатах 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зачисления</a:t>
            </a:r>
            <a:r>
              <a:rPr kumimoji="1" lang="en-US" sz="2300" kern="1200" dirty="0" smtClean="0">
                <a:latin typeface="Helvetica Light"/>
                <a:cs typeface="Helvetica Light"/>
              </a:rPr>
              <a:t>;</a:t>
            </a:r>
            <a:endParaRPr kumimoji="1" lang="ru-RU" sz="2300" kern="1200" dirty="0">
              <a:latin typeface="Helvetica Light"/>
              <a:cs typeface="Helvetica Light"/>
            </a:endParaRPr>
          </a:p>
          <a:p>
            <a:pPr marL="342900" indent="-342900" eaLnBrk="0" hangingPunct="0">
              <a:spcBef>
                <a:spcPts val="500"/>
              </a:spcBef>
              <a:spcAft>
                <a:spcPts val="12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kumimoji="1" lang="ru-RU" sz="2300" kern="1200" dirty="0" smtClean="0">
                <a:latin typeface="Helvetica Light"/>
                <a:cs typeface="Helvetica Light"/>
              </a:rPr>
              <a:t>Публикация </a:t>
            </a:r>
            <a:r>
              <a:rPr kumimoji="1" lang="ru-RU" sz="2300" kern="1200" dirty="0">
                <a:latin typeface="Helvetica Light"/>
                <a:cs typeface="Helvetica Light"/>
              </a:rPr>
              <a:t>обезличенных списков направленных </a:t>
            </a:r>
            <a:r>
              <a:rPr kumimoji="1" lang="ru-RU" sz="2300" kern="1200" dirty="0" smtClean="0">
                <a:latin typeface="Helvetica Light"/>
                <a:cs typeface="Helvetica Light"/>
              </a:rPr>
              <a:t>детей</a:t>
            </a:r>
            <a:r>
              <a:rPr kumimoji="1" lang="en-US" sz="2300" dirty="0">
                <a:latin typeface="Helvetica Light"/>
                <a:cs typeface="Helvetica Light"/>
              </a:rPr>
              <a:t>.</a:t>
            </a:r>
            <a:endParaRPr kumimoji="1" lang="ru-RU" sz="2300" kern="1200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631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НОРМАТИВНОЕ ОБЕСПЕЧЕНИЕ ВЕДЕНИЯ УЧЕТА ДЕТЕЙ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9536" y="1165864"/>
            <a:ext cx="895953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 smtClean="0">
                <a:latin typeface="Helvetica Light"/>
                <a:cs typeface="Helvetica Light"/>
              </a:rPr>
              <a:t>Федеральный закон от 29 декабря 2012 года № 273-ФЗ «Об образовании в Российской Федерации» 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 smtClean="0">
                <a:latin typeface="Helvetica Light"/>
                <a:cs typeface="Helvetica Light"/>
              </a:rPr>
              <a:t>Приказ Минобрнауки </a:t>
            </a:r>
            <a:r>
              <a:rPr lang="ru-RU" dirty="0" err="1" smtClean="0">
                <a:latin typeface="Helvetica Light"/>
                <a:cs typeface="Helvetica Light"/>
              </a:rPr>
              <a:t>Росиии</a:t>
            </a:r>
            <a:r>
              <a:rPr lang="ru-RU" dirty="0" smtClean="0">
                <a:latin typeface="Helvetica Light"/>
                <a:cs typeface="Helvetica Light"/>
              </a:rPr>
              <a:t> от 08 апреля 2014 года № 293 «Об утверждении Порядка приема на обучение по образовательным программам дошкольного образования»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 smtClean="0">
                <a:latin typeface="Helvetica Light"/>
                <a:cs typeface="Helvetica Light"/>
              </a:rPr>
              <a:t>Приказ </a:t>
            </a:r>
            <a:r>
              <a:rPr lang="ru-RU" dirty="0" err="1" smtClean="0">
                <a:latin typeface="Helvetica Light"/>
                <a:cs typeface="Helvetica Light"/>
              </a:rPr>
              <a:t>Минобрнауки</a:t>
            </a:r>
            <a:r>
              <a:rPr lang="ru-RU" dirty="0" smtClean="0">
                <a:latin typeface="Helvetica Light"/>
                <a:cs typeface="Helvetica Light"/>
              </a:rPr>
              <a:t> </a:t>
            </a:r>
            <a:r>
              <a:rPr lang="ru-RU" dirty="0" err="1" smtClean="0">
                <a:latin typeface="Helvetica Light"/>
                <a:cs typeface="Helvetica Light"/>
              </a:rPr>
              <a:t>Росиии</a:t>
            </a:r>
            <a:r>
              <a:rPr lang="ru-RU" dirty="0" smtClean="0">
                <a:latin typeface="Helvetica Light"/>
                <a:cs typeface="Helvetica Light"/>
              </a:rPr>
              <a:t> от 28.12.2015 № 1527 «Об утверждении Порядка и условий осуществления перевода обучающихся из одной организации, осуществляющей образовательную деятельность по образовательным программам дошкольного образования, в другие организации, осуществляющие образовательную деятельность по образовательным программам соответствующих уровня и направленности»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 smtClean="0">
                <a:latin typeface="Helvetica Light"/>
                <a:cs typeface="Helvetica Light"/>
              </a:rPr>
              <a:t>СанПиН </a:t>
            </a:r>
            <a:r>
              <a:rPr lang="ru-RU" dirty="0">
                <a:latin typeface="Helvetica Light"/>
                <a:cs typeface="Helvetica Light"/>
              </a:rPr>
              <a:t>2.4.1.3049-13 </a:t>
            </a:r>
            <a:r>
              <a:rPr lang="ru-RU" dirty="0" smtClean="0">
                <a:latin typeface="Helvetica Light"/>
                <a:cs typeface="Helvetica Light"/>
              </a:rPr>
              <a:t>«Санитарно-эпидемиологические </a:t>
            </a:r>
            <a:r>
              <a:rPr lang="ru-RU" dirty="0">
                <a:latin typeface="Helvetica Light"/>
                <a:cs typeface="Helvetica Light"/>
              </a:rPr>
              <a:t>требования к устройству, содержанию и организации режима работы дошкольных образовательных </a:t>
            </a:r>
            <a:r>
              <a:rPr lang="ru-RU" dirty="0" smtClean="0">
                <a:latin typeface="Helvetica Light"/>
                <a:cs typeface="Helvetica Light"/>
              </a:rPr>
              <a:t>организаций»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>
                <a:latin typeface="Helvetica Light"/>
                <a:cs typeface="Helvetica Light"/>
              </a:rPr>
              <a:t>СанПиН 2.4.1.3147-13 «Санитарно-эпидемиологические требования к дошкольным группам, размещенным в жилых помещениях жилищного фонда</a:t>
            </a:r>
            <a:r>
              <a:rPr lang="ru-RU" dirty="0" smtClean="0">
                <a:latin typeface="Helvetica Light"/>
                <a:cs typeface="Helvetica Light"/>
              </a:rPr>
              <a:t>»</a:t>
            </a:r>
            <a:endParaRPr lang="ru-RU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28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ПРЕДОСТАВЛЕНИЕ УСЛУГ В ЭЛЕКТРОННОМ ВИДЕ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9536" y="1165864"/>
            <a:ext cx="8959539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>
                <a:latin typeface="Helvetica Light"/>
                <a:cs typeface="Helvetica Light"/>
              </a:rPr>
              <a:t>Федеральный закон от 27 июля 2010 года № 210-ФЗ «Об организации предоставления государственных и муниципальных </a:t>
            </a:r>
            <a:r>
              <a:rPr lang="ru-RU" dirty="0" smtClean="0">
                <a:latin typeface="Helvetica Light"/>
                <a:cs typeface="Helvetica Light"/>
              </a:rPr>
              <a:t>услуг»</a:t>
            </a:r>
            <a:endParaRPr lang="ru-RU" dirty="0">
              <a:latin typeface="Helvetica Light"/>
              <a:cs typeface="Helvetica Light"/>
            </a:endParaRP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 smtClean="0">
                <a:latin typeface="Helvetica Light"/>
                <a:cs typeface="Helvetica Light"/>
              </a:rPr>
              <a:t>Распоряжение </a:t>
            </a:r>
            <a:r>
              <a:rPr lang="ru-RU" dirty="0">
                <a:latin typeface="Helvetica Light"/>
                <a:cs typeface="Helvetica Light"/>
              </a:rPr>
              <a:t>Правительства Российской Федерации от 17 декабря 2009 г. </a:t>
            </a:r>
            <a:r>
              <a:rPr lang="ru-RU" dirty="0" smtClean="0">
                <a:latin typeface="Helvetica Light"/>
                <a:cs typeface="Helvetica Light"/>
              </a:rPr>
              <a:t/>
            </a:r>
            <a:br>
              <a:rPr lang="ru-RU" dirty="0" smtClean="0">
                <a:latin typeface="Helvetica Light"/>
                <a:cs typeface="Helvetica Light"/>
              </a:rPr>
            </a:br>
            <a:r>
              <a:rPr lang="ru-RU" dirty="0" smtClean="0">
                <a:latin typeface="Helvetica Light"/>
                <a:cs typeface="Helvetica Light"/>
              </a:rPr>
              <a:t>№ </a:t>
            </a:r>
            <a:r>
              <a:rPr lang="ru-RU" dirty="0">
                <a:latin typeface="Helvetica Light"/>
                <a:cs typeface="Helvetica Light"/>
              </a:rPr>
              <a:t>1993-р «Об утверждении сводного перечня первоочередных государственных и муниципальных услуг, предоставляемых в электронном виде»</a:t>
            </a: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r>
              <a:rPr lang="ru-RU" dirty="0" smtClean="0">
                <a:latin typeface="Helvetica Light"/>
                <a:cs typeface="Helvetica Light"/>
              </a:rPr>
              <a:t>Распоряжение </a:t>
            </a:r>
            <a:r>
              <a:rPr lang="ru-RU" dirty="0">
                <a:latin typeface="Helvetica Light"/>
                <a:cs typeface="Helvetica Light"/>
              </a:rPr>
              <a:t>Правительства Российской Федерации от 25 апреля 2011 г. </a:t>
            </a:r>
            <a:r>
              <a:rPr lang="ru-RU" dirty="0" smtClean="0">
                <a:latin typeface="Helvetica Light"/>
                <a:cs typeface="Helvetica Light"/>
              </a:rPr>
              <a:t/>
            </a:r>
            <a:br>
              <a:rPr lang="ru-RU" dirty="0" smtClean="0">
                <a:latin typeface="Helvetica Light"/>
                <a:cs typeface="Helvetica Light"/>
              </a:rPr>
            </a:br>
            <a:r>
              <a:rPr lang="ru-RU" dirty="0" smtClean="0">
                <a:latin typeface="Helvetica Light"/>
                <a:cs typeface="Helvetica Light"/>
              </a:rPr>
              <a:t>№ </a:t>
            </a:r>
            <a:r>
              <a:rPr lang="ru-RU" dirty="0">
                <a:latin typeface="Helvetica Light"/>
                <a:cs typeface="Helvetica Light"/>
              </a:rPr>
              <a:t>729-р </a:t>
            </a:r>
            <a:r>
              <a:rPr lang="ru-RU" dirty="0" smtClean="0">
                <a:latin typeface="Helvetica Light"/>
                <a:cs typeface="Helvetica Light"/>
              </a:rPr>
              <a:t>«</a:t>
            </a:r>
            <a:r>
              <a:rPr lang="ru-RU" dirty="0">
                <a:latin typeface="Helvetica Light"/>
                <a:cs typeface="Helvetica Light"/>
              </a:rPr>
              <a:t>Об утверждении перечня услуг, оказываемых государственными и муниципальными учреждениями и другими организациями, в которых размещается государственное задание (заказ) или муниципальное задание (заказ), подлежащих включению в реестры государственных или муниципальных услуг и предоставляемых в электронной форме»</a:t>
            </a:r>
            <a:endParaRPr lang="ru-RU" dirty="0" smtClean="0">
              <a:latin typeface="Helvetica Light"/>
              <a:cs typeface="Helvetica Light"/>
            </a:endParaRPr>
          </a:p>
          <a:p>
            <a:pPr marL="342900" indent="-342900">
              <a:spcAft>
                <a:spcPts val="1800"/>
              </a:spcAft>
              <a:buClr>
                <a:schemeClr val="tx2"/>
              </a:buClr>
              <a:buSzPct val="120000"/>
              <a:buFont typeface="Wingdings" pitchFamily="2" charset="2"/>
              <a:buChar char="ü"/>
            </a:pPr>
            <a:endParaRPr lang="ru-RU" dirty="0">
              <a:latin typeface="Helvetica Light"/>
              <a:cs typeface="Helvetica Ligh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6745" y="5687536"/>
            <a:ext cx="7945120" cy="83099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Helvetica Light"/>
                <a:cs typeface="Helvetica Light"/>
              </a:rPr>
              <a:t>Прием заявлений, постановка на учет и зачисление детей в образовательные учреждения, реализующие основную образовательную программу дошкольного образования (детские сады)</a:t>
            </a:r>
          </a:p>
        </p:txBody>
      </p:sp>
    </p:spTree>
    <p:extLst>
      <p:ext uri="{BB962C8B-B14F-4D97-AF65-F5344CB8AC3E}">
        <p14:creationId xmlns:p14="http://schemas.microsoft.com/office/powerpoint/2010/main" xmlns="" val="212796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>
            <a:spLocks noChangeArrowheads="1"/>
          </p:cNvSpPr>
          <p:nvPr/>
        </p:nvSpPr>
        <p:spPr bwMode="auto">
          <a:xfrm>
            <a:off x="190500" y="4031416"/>
            <a:ext cx="48387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chemeClr val="tx2"/>
              </a:buClr>
              <a:buSzPct val="120000"/>
            </a:pP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Единые </a:t>
            </a:r>
            <a:r>
              <a:rPr kumimoji="1" lang="ru-RU" sz="2000" kern="1200" dirty="0">
                <a:latin typeface="Helvetica Light"/>
                <a:ea typeface="Times New Roman" charset="0"/>
                <a:cs typeface="Helvetica Light"/>
              </a:rPr>
              <a:t>функционально-технические требования </a:t>
            </a: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к региональному </a:t>
            </a:r>
            <a:r>
              <a:rPr kumimoji="1" lang="ru-RU" sz="2000" kern="1200" dirty="0">
                <a:latin typeface="Helvetica Light"/>
                <a:ea typeface="Times New Roman" charset="0"/>
                <a:cs typeface="Helvetica Light"/>
              </a:rPr>
              <a:t>информационному ресурсу, обеспечивающему прием заявлений, учет детей, находящихся в </a:t>
            </a: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очереди, </a:t>
            </a:r>
            <a:r>
              <a:rPr kumimoji="1" lang="ru-RU" sz="2000" kern="1200" dirty="0">
                <a:latin typeface="Helvetica Light"/>
                <a:ea typeface="Times New Roman" charset="0"/>
                <a:cs typeface="Helvetica Light"/>
              </a:rPr>
              <a:t>постановку на учет </a:t>
            </a: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и </a:t>
            </a:r>
            <a:r>
              <a:rPr kumimoji="1" lang="ru-RU" sz="2000" kern="1200" dirty="0">
                <a:latin typeface="Helvetica Light"/>
                <a:ea typeface="Times New Roman" charset="0"/>
                <a:cs typeface="Helvetica Light"/>
              </a:rPr>
              <a:t>зачисление детей в дошкольные образовательные организации </a:t>
            </a: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в </a:t>
            </a:r>
            <a:r>
              <a:rPr kumimoji="1" lang="ru-RU" sz="2000" kern="1200" dirty="0">
                <a:latin typeface="Helvetica Light"/>
                <a:ea typeface="Times New Roman" charset="0"/>
                <a:cs typeface="Helvetica Light"/>
              </a:rPr>
              <a:t>субъектах </a:t>
            </a: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Р</a:t>
            </a:r>
            <a:r>
              <a:rPr kumimoji="1" lang="ru-RU" sz="2000" dirty="0" smtClean="0">
                <a:latin typeface="Helvetica Light"/>
                <a:ea typeface="Times New Roman" charset="0"/>
                <a:cs typeface="Helvetica Light"/>
              </a:rPr>
              <a:t>Ф</a:t>
            </a:r>
            <a:endParaRPr kumimoji="1" lang="ru-RU" sz="2000" kern="1200" dirty="0">
              <a:latin typeface="Helvetica Light"/>
              <a:ea typeface="Times New Roman" charset="0"/>
              <a:cs typeface="Helvetica Ligh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 cstate="email">
            <a:alphaModFix amt="32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РЕАЛИЗАЦИЯ ВЫПОЛНЕНИЯ ПОРУЧЕНИЙ ПРЕЗИДЕНТА РФ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17698" y="2356383"/>
            <a:ext cx="1155390" cy="1593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343458" y="2356383"/>
            <a:ext cx="1151827" cy="1593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052276" y="1220012"/>
            <a:ext cx="1800000" cy="720000"/>
          </a:xfrm>
          <a:prstGeom prst="rect">
            <a:avLst/>
          </a:prstGeom>
          <a:ln/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tx2"/>
              </a:buClr>
              <a:buSzPct val="120000"/>
            </a:pPr>
            <a:r>
              <a:rPr kumimoji="1" lang="ru-RU" sz="2200" dirty="0">
                <a:latin typeface="Helvetica Light"/>
                <a:ea typeface="Times New Roman" charset="0"/>
                <a:cs typeface="Helvetica Light"/>
              </a:rPr>
              <a:t>№ Пр-2431 </a:t>
            </a:r>
            <a:endParaRPr kumimoji="1" lang="ru-RU" sz="2200" dirty="0" smtClean="0">
              <a:latin typeface="Helvetica Light"/>
              <a:ea typeface="Times New Roman" charset="0"/>
              <a:cs typeface="Helvetica Light"/>
            </a:endParaRPr>
          </a:p>
          <a:p>
            <a:pPr algn="ctr">
              <a:buClr>
                <a:schemeClr val="tx2"/>
              </a:buClr>
              <a:buSzPct val="120000"/>
            </a:pPr>
            <a:r>
              <a:rPr kumimoji="1" lang="ru-RU" sz="2200" dirty="0" smtClean="0">
                <a:latin typeface="Helvetica Light"/>
                <a:ea typeface="Times New Roman" charset="0"/>
                <a:cs typeface="Helvetica Light"/>
              </a:rPr>
              <a:t>18.10.2013</a:t>
            </a:r>
            <a:endParaRPr kumimoji="1" lang="ru-RU" sz="2200" dirty="0">
              <a:latin typeface="Helvetica Light"/>
              <a:ea typeface="Times New Roman" charset="0"/>
              <a:cs typeface="Helvetica Light"/>
            </a:endParaRP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3778250" y="1220012"/>
            <a:ext cx="1800000" cy="720000"/>
          </a:xfrm>
          <a:prstGeom prst="rect">
            <a:avLst/>
          </a:prstGeom>
          <a:ln/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tx2"/>
              </a:buClr>
              <a:buSzPct val="120000"/>
            </a:pPr>
            <a:r>
              <a:rPr kumimoji="1" lang="ru-RU" sz="2200" dirty="0">
                <a:latin typeface="Helvetica Light"/>
                <a:ea typeface="Times New Roman" charset="0"/>
                <a:cs typeface="Helvetica Light"/>
              </a:rPr>
              <a:t>№ Пр-1171</a:t>
            </a:r>
          </a:p>
          <a:p>
            <a:pPr algn="ctr">
              <a:buClr>
                <a:schemeClr val="tx2"/>
              </a:buClr>
              <a:buSzPct val="120000"/>
            </a:pPr>
            <a:r>
              <a:rPr kumimoji="1" lang="ru-RU" sz="2200" dirty="0">
                <a:latin typeface="Helvetica Light"/>
                <a:ea typeface="Times New Roman" charset="0"/>
                <a:cs typeface="Helvetica Light"/>
              </a:rPr>
              <a:t>26.05.2014</a:t>
            </a: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6443248" y="1220012"/>
            <a:ext cx="1800000" cy="720000"/>
          </a:xfrm>
          <a:prstGeom prst="rect">
            <a:avLst/>
          </a:prstGeom>
          <a:ln/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tx2"/>
              </a:buClr>
              <a:buSzPct val="120000"/>
            </a:pPr>
            <a:r>
              <a:rPr kumimoji="1" lang="ru-RU" sz="2200" dirty="0" smtClean="0">
                <a:latin typeface="Helvetica Light"/>
                <a:ea typeface="Times New Roman" charset="0"/>
                <a:cs typeface="Helvetica Light"/>
              </a:rPr>
              <a:t>№ Пр-1067</a:t>
            </a:r>
          </a:p>
          <a:p>
            <a:pPr algn="ctr">
              <a:buClr>
                <a:schemeClr val="tx2"/>
              </a:buClr>
              <a:buSzPct val="120000"/>
            </a:pPr>
            <a:r>
              <a:rPr kumimoji="1" lang="ru-RU" sz="2200" dirty="0" smtClean="0">
                <a:latin typeface="Helvetica Light"/>
                <a:ea typeface="Times New Roman" charset="0"/>
                <a:cs typeface="Helvetica Light"/>
              </a:rPr>
              <a:t>28.05.2015</a:t>
            </a:r>
            <a:endParaRPr kumimoji="1" lang="ru-RU" sz="2200" dirty="0">
              <a:latin typeface="Helvetica Light"/>
              <a:ea typeface="Times New Roman" charset="0"/>
              <a:cs typeface="Helvetica Light"/>
            </a:endParaRPr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5244010" y="4031753"/>
            <a:ext cx="360789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chemeClr val="tx2"/>
              </a:buClr>
              <a:buSzPct val="120000"/>
            </a:pPr>
            <a:r>
              <a:rPr kumimoji="1" lang="ru-RU" sz="2000" dirty="0" smtClean="0">
                <a:latin typeface="Helvetica Light"/>
                <a:ea typeface="Times New Roman" charset="0"/>
                <a:cs typeface="Helvetica Light"/>
              </a:rPr>
              <a:t>М</a:t>
            </a: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етодические </a:t>
            </a:r>
            <a:r>
              <a:rPr kumimoji="1" lang="ru-RU" sz="2000" kern="1200" dirty="0">
                <a:latin typeface="Helvetica Light"/>
                <a:ea typeface="Times New Roman" charset="0"/>
                <a:cs typeface="Helvetica Light"/>
              </a:rPr>
              <a:t>рекомендации по расчету показателей, передаваемых региональной системой в Федеральный сегмент показателей электронной </a:t>
            </a:r>
            <a:r>
              <a:rPr kumimoji="1" lang="ru-RU" sz="2000" kern="1200" dirty="0" smtClean="0">
                <a:latin typeface="Helvetica Light"/>
                <a:ea typeface="Times New Roman" charset="0"/>
                <a:cs typeface="Helvetica Light"/>
              </a:rPr>
              <a:t>очереди</a:t>
            </a:r>
            <a:endParaRPr kumimoji="1" lang="ru-RU" sz="2000" kern="1200" dirty="0">
              <a:latin typeface="Helvetica Light"/>
              <a:ea typeface="Times New Roman" charset="0"/>
              <a:cs typeface="Helvetica Light"/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 rot="5400000">
            <a:off x="4508249" y="-1945097"/>
            <a:ext cx="216402" cy="8191500"/>
          </a:xfrm>
          <a:prstGeom prst="leftBrace">
            <a:avLst>
              <a:gd name="adj1" fmla="val 8333"/>
              <a:gd name="adj2" fmla="val 48451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059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330971" y="1358900"/>
            <a:ext cx="3048000" cy="22225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22300" y="1358900"/>
            <a:ext cx="3048000" cy="22225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368300" y="3778251"/>
            <a:ext cx="8496295" cy="3079750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sz="1800" dirty="0">
                <a:latin typeface="Helvetica Light"/>
                <a:cs typeface="Helvetica Light"/>
              </a:rPr>
              <a:t>Оператор по приему </a:t>
            </a:r>
            <a:r>
              <a:rPr lang="ru-RU" sz="1800" dirty="0" smtClean="0">
                <a:latin typeface="Helvetica Light"/>
                <a:cs typeface="Helvetica Light"/>
              </a:rPr>
              <a:t>заявлений о постановке на учет </a:t>
            </a:r>
            <a:r>
              <a:rPr lang="ru-RU" sz="1800" dirty="0">
                <a:latin typeface="Helvetica Light"/>
                <a:cs typeface="Helvetica Light"/>
              </a:rPr>
              <a:t>– сотрудник МОУО или организация, которой переданы полномочия (</a:t>
            </a:r>
            <a:r>
              <a:rPr lang="ru-RU" sz="1800" i="1" dirty="0">
                <a:latin typeface="Helvetica Light"/>
                <a:cs typeface="Helvetica Light"/>
              </a:rPr>
              <a:t>назначаются приказом МОУО</a:t>
            </a:r>
            <a:r>
              <a:rPr lang="ru-RU" sz="1800" dirty="0">
                <a:latin typeface="Helvetica Light"/>
                <a:cs typeface="Helvetica Light"/>
              </a:rPr>
              <a:t>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sz="1800" dirty="0">
                <a:latin typeface="Helvetica Light"/>
                <a:cs typeface="Helvetica Light"/>
              </a:rPr>
              <a:t>В случае передачи полномочий организациям – оператор </a:t>
            </a:r>
            <a:r>
              <a:rPr lang="ru-RU" sz="1800" dirty="0" smtClean="0">
                <a:latin typeface="Helvetica Light"/>
                <a:cs typeface="Helvetica Light"/>
              </a:rPr>
              <a:t>назначается </a:t>
            </a:r>
            <a:r>
              <a:rPr lang="ru-RU" sz="1800" dirty="0">
                <a:latin typeface="Helvetica Light"/>
                <a:cs typeface="Helvetica Light"/>
              </a:rPr>
              <a:t>приказом организации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sz="1800" dirty="0">
                <a:latin typeface="Helvetica Light"/>
                <a:cs typeface="Helvetica Light"/>
              </a:rPr>
              <a:t>При выдаче учетных записей оператор подписывает документ, в котором указано на персональную ответственность оператора за использование учетных данных (недопустимость передачи своего логина и пароля другому пользователю) и за неразглашение сведений, содержащихся в </a:t>
            </a:r>
            <a:r>
              <a:rPr lang="ru-RU" sz="1800" dirty="0" smtClean="0">
                <a:latin typeface="Helvetica Light"/>
                <a:cs typeface="Helvetica Light"/>
              </a:rPr>
              <a:t>региональной системе</a:t>
            </a:r>
            <a:endParaRPr lang="ru-RU" sz="1800" dirty="0">
              <a:latin typeface="Helvetica Light"/>
              <a:cs typeface="Helvetica Ligh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/>
          <p:nvPr/>
        </p:nvSpPr>
        <p:spPr>
          <a:xfrm>
            <a:off x="0" y="598684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ПОЛНОМОЧИЯ ПО ВЕДЕНИЮ УЧЕТА ДЕТЕЙ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2340" y="2010706"/>
            <a:ext cx="2407921" cy="338554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Постановка на учет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25613" y="2010706"/>
            <a:ext cx="2407921" cy="338554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Зачисление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42339" y="2501660"/>
            <a:ext cx="2407921" cy="338554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Распределение детей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42340" y="3017894"/>
            <a:ext cx="2407921" cy="33855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Перевод детей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25613" y="2501660"/>
            <a:ext cx="2407921" cy="33855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Постановка на учет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25611" y="3017654"/>
            <a:ext cx="2407921" cy="33855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Перевод детей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2600" y="1447560"/>
            <a:ext cx="78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Helvetica Light"/>
              </a:rPr>
              <a:t>МО</a:t>
            </a:r>
            <a:endParaRPr lang="ru-RU" sz="2400" b="1" dirty="0">
              <a:latin typeface="Helvetica Ligh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85074" y="1447560"/>
            <a:ext cx="1077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Helvetica Light"/>
              </a:rPr>
              <a:t>ДОО</a:t>
            </a:r>
            <a:endParaRPr lang="ru-RU" sz="2400" b="1" dirty="0">
              <a:latin typeface="Helvetica Ligh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3492500" y="2179983"/>
            <a:ext cx="1993900" cy="490954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2500" y="3212331"/>
            <a:ext cx="1993900" cy="0"/>
          </a:xfrm>
          <a:prstGeom prst="straightConnector1">
            <a:avLst/>
          </a:prstGeom>
          <a:ln w="57150">
            <a:solidFill>
              <a:srgbClr val="C00000"/>
            </a:solidFill>
            <a:headEnd type="arrow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9229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266700" y="1450975"/>
            <a:ext cx="8686800" cy="4608513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tx2"/>
              </a:buClr>
              <a:buNone/>
            </a:pPr>
            <a:r>
              <a:rPr lang="ru-RU" sz="2400" dirty="0">
                <a:latin typeface="Helvetica Light"/>
                <a:cs typeface="Helvetica Light"/>
              </a:rPr>
              <a:t>Федеральный закон от 27 июля 2006 года №152-ФЗ </a:t>
            </a:r>
            <a:r>
              <a:rPr lang="ru-RU" sz="2400" dirty="0" smtClean="0">
                <a:latin typeface="Helvetica Light"/>
                <a:cs typeface="Helvetica Light"/>
              </a:rPr>
              <a:t/>
            </a:r>
            <a:br>
              <a:rPr lang="ru-RU" sz="2400" dirty="0" smtClean="0">
                <a:latin typeface="Helvetica Light"/>
                <a:cs typeface="Helvetica Light"/>
              </a:rPr>
            </a:br>
            <a:r>
              <a:rPr lang="ru-RU" sz="2400" dirty="0" smtClean="0">
                <a:latin typeface="Helvetica Light"/>
                <a:cs typeface="Helvetica Light"/>
              </a:rPr>
              <a:t>«</a:t>
            </a:r>
            <a:r>
              <a:rPr lang="ru-RU" sz="2400" dirty="0">
                <a:latin typeface="Helvetica Light"/>
                <a:cs typeface="Helvetica Light"/>
              </a:rPr>
              <a:t>О персональных данных»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endParaRPr lang="ru-RU" sz="2400" dirty="0" smtClean="0"/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Helvetica Light"/>
                <a:cs typeface="Helvetica Light"/>
              </a:rPr>
              <a:t>Ответственность за неразглашение сведений, содержащихся в </a:t>
            </a:r>
            <a:r>
              <a:rPr lang="ru-RU" sz="2000" dirty="0" smtClean="0">
                <a:latin typeface="Helvetica Light"/>
                <a:cs typeface="Helvetica Light"/>
              </a:rPr>
              <a:t>региональной системе</a:t>
            </a:r>
            <a:endParaRPr lang="ru-RU" sz="2000" dirty="0">
              <a:latin typeface="Helvetica Light"/>
              <a:cs typeface="Helvetica Light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Helvetica Light"/>
                <a:cs typeface="Helvetica Light"/>
              </a:rPr>
              <a:t>Разграничение прав доступа </a:t>
            </a:r>
            <a:r>
              <a:rPr lang="ru-RU" sz="2000" i="1" dirty="0" smtClean="0">
                <a:latin typeface="Helvetica Light"/>
                <a:cs typeface="Helvetica Light"/>
              </a:rPr>
              <a:t>(</a:t>
            </a:r>
            <a:r>
              <a:rPr lang="ru-RU" sz="2000" i="1" dirty="0">
                <a:latin typeface="Helvetica Light"/>
                <a:cs typeface="Helvetica Light"/>
              </a:rPr>
              <a:t>каждый оператор выполняет только свою роль)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Helvetica Light"/>
                <a:cs typeface="Helvetica Light"/>
              </a:rPr>
              <a:t>Персональная ответственность оператора за использование учетных данных </a:t>
            </a:r>
            <a:r>
              <a:rPr lang="ru-RU" sz="2000" i="1" dirty="0">
                <a:latin typeface="Helvetica Light"/>
                <a:cs typeface="Helvetica Light"/>
              </a:rPr>
              <a:t>(недопустимость передачи своего логина и пароля другому </a:t>
            </a:r>
            <a:r>
              <a:rPr lang="ru-RU" sz="2000" i="1" dirty="0" smtClean="0">
                <a:latin typeface="Helvetica Light"/>
                <a:cs typeface="Helvetica Light"/>
              </a:rPr>
              <a:t>пользователю, выход из системы при завершении работы)</a:t>
            </a:r>
            <a:endParaRPr lang="ru-RU" sz="2000" i="1" dirty="0">
              <a:latin typeface="Helvetica Light"/>
              <a:cs typeface="Helvetica Light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Helvetica Light"/>
                <a:cs typeface="Helvetica Light"/>
              </a:rPr>
              <a:t>Блокирование </a:t>
            </a:r>
            <a:r>
              <a:rPr lang="ru-RU" sz="2000" dirty="0">
                <a:latin typeface="Helvetica Light"/>
                <a:cs typeface="Helvetica Light"/>
              </a:rPr>
              <a:t>пользователя в случае увольнения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/>
          <p:nvPr/>
        </p:nvSpPr>
        <p:spPr>
          <a:xfrm>
            <a:off x="0" y="598684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СОБЛЮДЕНИЕ НОРМ 152-ФЗ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33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/>
          <p:nvPr/>
        </p:nvSpPr>
        <p:spPr>
          <a:xfrm>
            <a:off x="0" y="598684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НПА, НЕОБХОДИМЫЕ НА МУНИЦИПАЛЬНОМ УРОВНЕ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8072" y="1553949"/>
            <a:ext cx="799869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Helvetica Light"/>
                <a:cs typeface="Helvetica Light"/>
              </a:rPr>
              <a:t>Порядок ведения учета детей, проживающих на территории муниципального образования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Helvetica Light"/>
                <a:cs typeface="Helvetica Light"/>
              </a:rPr>
              <a:t>Порядок обеспечения доступности дошкольного образования для детей, нуждающихся в получении места в муниципальных организациях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Helvetica Light"/>
                <a:cs typeface="Helvetica Light"/>
              </a:rPr>
              <a:t>Порядок распределения детей в ДОО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>
                <a:latin typeface="Helvetica Light"/>
                <a:cs typeface="Helvetica Light"/>
              </a:rPr>
              <a:t>Документ о закреплении территорий за ДОО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ru-RU" sz="2000" dirty="0">
                <a:latin typeface="Helvetica Light"/>
                <a:cs typeface="Helvetica Light"/>
              </a:rPr>
              <a:t>Муниципальное задание, определяющее, какие группы будут функционировать в ДОО</a:t>
            </a:r>
          </a:p>
        </p:txBody>
      </p:sp>
    </p:spTree>
    <p:extLst>
      <p:ext uri="{BB962C8B-B14F-4D97-AF65-F5344CB8AC3E}">
        <p14:creationId xmlns:p14="http://schemas.microsoft.com/office/powerpoint/2010/main" xmlns="" val="287595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КРАТКАЯ СХЕМА ВЕДЕНИЯ УЧЕТА ДЕТЕЙ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1118868" y="1938764"/>
            <a:ext cx="1305560" cy="32512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МО</a:t>
            </a:r>
            <a:endParaRPr lang="ru-RU" b="1" dirty="0"/>
          </a:p>
        </p:txBody>
      </p:sp>
      <p:sp>
        <p:nvSpPr>
          <p:cNvPr id="9" name="Стрелка вниз 8"/>
          <p:cNvSpPr/>
          <p:nvPr/>
        </p:nvSpPr>
        <p:spPr>
          <a:xfrm rot="10800000">
            <a:off x="6691273" y="1938764"/>
            <a:ext cx="1264566" cy="325120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67688" y="2330668"/>
            <a:ext cx="2407921" cy="338554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Постановка на учет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04887" y="2330668"/>
            <a:ext cx="2407921" cy="338554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Зачисление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989327" y="2771676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2294888" y="2776754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67688" y="3117115"/>
            <a:ext cx="1148079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Личный прием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918968" y="3117116"/>
            <a:ext cx="1056641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ЕПГУ</a:t>
            </a:r>
          </a:p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РПГУ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953766" y="3787676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2259327" y="3792754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67688" y="4128988"/>
            <a:ext cx="2407921" cy="55399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Helvetica Light"/>
                <a:cs typeface="Helvetica Light"/>
              </a:rPr>
              <a:t>Проверка документов</a:t>
            </a:r>
          </a:p>
          <a:p>
            <a:pPr algn="ctr"/>
            <a:r>
              <a:rPr lang="ru-RU" sz="1500" b="1" dirty="0" smtClean="0">
                <a:latin typeface="Helvetica Light"/>
                <a:cs typeface="Helvetica Light"/>
              </a:rPr>
              <a:t>Проверка дублей</a:t>
            </a:r>
            <a:endParaRPr lang="ru-RU" sz="1500" b="1" dirty="0">
              <a:latin typeface="Helvetica Light"/>
              <a:cs typeface="Helvetica Ligh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82928" y="5148431"/>
            <a:ext cx="2407921" cy="3385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Постановка на учет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1634488" y="4810393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3516627" y="4888982"/>
            <a:ext cx="2047241" cy="830997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Распределение при наличии свободных мест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16200000">
            <a:off x="3145787" y="5177479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425188" y="2101324"/>
            <a:ext cx="2232661" cy="83099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Повторная постановка на учет для смены ДОО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4" name="Стрелка вниз 23"/>
          <p:cNvSpPr/>
          <p:nvPr/>
        </p:nvSpPr>
        <p:spPr>
          <a:xfrm rot="5400000">
            <a:off x="3018786" y="2389822"/>
            <a:ext cx="304800" cy="254001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5400000">
            <a:off x="5721346" y="2389823"/>
            <a:ext cx="304800" cy="254001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 rot="16200000">
            <a:off x="5721346" y="5190707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6114693" y="5012091"/>
            <a:ext cx="2407921" cy="58477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Утверждение списков направленных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012103" y="4323218"/>
            <a:ext cx="2622905" cy="32316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Helvetica Light"/>
                <a:cs typeface="Helvetica Light"/>
              </a:rPr>
              <a:t>Оповещение родителей</a:t>
            </a:r>
            <a:endParaRPr lang="ru-RU" sz="1500" b="1" dirty="0">
              <a:latin typeface="Helvetica Light"/>
              <a:cs typeface="Helvetica Light"/>
            </a:endParaRPr>
          </a:p>
        </p:txBody>
      </p:sp>
      <p:sp>
        <p:nvSpPr>
          <p:cNvPr id="29" name="Стрелка вниз 28"/>
          <p:cNvSpPr/>
          <p:nvPr/>
        </p:nvSpPr>
        <p:spPr>
          <a:xfrm rot="10800000">
            <a:off x="7171156" y="4677149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6062623" y="3645603"/>
            <a:ext cx="2521866" cy="338554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Проверка документов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062622" y="2995357"/>
            <a:ext cx="2521866" cy="338554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Заключение договора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2" name="Стрелка вниз 31"/>
          <p:cNvSpPr/>
          <p:nvPr/>
        </p:nvSpPr>
        <p:spPr>
          <a:xfrm rot="10800000">
            <a:off x="7156447" y="3998097"/>
            <a:ext cx="304800" cy="254001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 rot="10800000">
            <a:off x="7156447" y="3343462"/>
            <a:ext cx="304800" cy="254001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 rot="10800000">
            <a:off x="7156446" y="2695475"/>
            <a:ext cx="304800" cy="254001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991419" y="1938972"/>
            <a:ext cx="634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ДОО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49248" y="2499945"/>
            <a:ext cx="19050" cy="22138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-64699" y="2378326"/>
            <a:ext cx="452047" cy="2496453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1600" dirty="0" smtClean="0">
                <a:latin typeface="Helvetica Light"/>
              </a:rPr>
              <a:t>ЗАЯВЛЕНИЕ</a:t>
            </a:r>
            <a:endParaRPr lang="ru-RU" sz="1600" dirty="0">
              <a:latin typeface="Helvetica Light"/>
            </a:endParaRPr>
          </a:p>
        </p:txBody>
      </p:sp>
      <p:cxnSp>
        <p:nvCxnSpPr>
          <p:cNvPr id="2049" name="Прямая со стрелкой 2048"/>
          <p:cNvCxnSpPr/>
          <p:nvPr/>
        </p:nvCxnSpPr>
        <p:spPr>
          <a:xfrm>
            <a:off x="598168" y="6005096"/>
            <a:ext cx="514857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 flipV="1">
            <a:off x="8749308" y="2949476"/>
            <a:ext cx="1" cy="27737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4" name="TextBox 2053"/>
          <p:cNvSpPr txBox="1"/>
          <p:nvPr/>
        </p:nvSpPr>
        <p:spPr>
          <a:xfrm>
            <a:off x="851531" y="6049030"/>
            <a:ext cx="46297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Helvetica Light"/>
              </a:rPr>
              <a:t>СТОИТ НА УЧЕТЕ, МЕСТОМ НЕ ОБЕСПЕЧЕН</a:t>
            </a:r>
            <a:endParaRPr lang="ru-RU" sz="1600" dirty="0">
              <a:latin typeface="Helvetica Ligh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749309" y="3083006"/>
            <a:ext cx="452047" cy="2480423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1600" dirty="0" smtClean="0">
                <a:latin typeface="Helvetica Light"/>
              </a:rPr>
              <a:t>НАПРАВЛЕН</a:t>
            </a:r>
            <a:endParaRPr lang="ru-RU" sz="1600" dirty="0">
              <a:latin typeface="Helvetica Ligh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264923" y="3144975"/>
            <a:ext cx="26253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Helvetica Light"/>
              </a:rPr>
              <a:t>ЖЕЛАЕТ СМЕНИТЬ ДОО</a:t>
            </a:r>
            <a:endParaRPr lang="ru-RU" sz="1600" dirty="0">
              <a:latin typeface="Helvetica Light"/>
            </a:endParaRPr>
          </a:p>
        </p:txBody>
      </p:sp>
      <p:cxnSp>
        <p:nvCxnSpPr>
          <p:cNvPr id="2060" name="Прямая со стрелкой 2059"/>
          <p:cNvCxnSpPr/>
          <p:nvPr/>
        </p:nvCxnSpPr>
        <p:spPr>
          <a:xfrm flipH="1">
            <a:off x="3298187" y="1814096"/>
            <a:ext cx="521462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269888" y="1400830"/>
            <a:ext cx="35854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Helvetica Light"/>
              </a:rPr>
              <a:t>ЗАЧИСЛЕН В ДОО, СНЯТ С УЧЕТА</a:t>
            </a:r>
            <a:endParaRPr lang="ru-RU" sz="1600" dirty="0">
              <a:latin typeface="Helvetica Light"/>
            </a:endParaRPr>
          </a:p>
        </p:txBody>
      </p:sp>
      <p:sp>
        <p:nvSpPr>
          <p:cNvPr id="2063" name="Стрелка влево 2062"/>
          <p:cNvSpPr/>
          <p:nvPr/>
        </p:nvSpPr>
        <p:spPr>
          <a:xfrm>
            <a:off x="5648953" y="4361634"/>
            <a:ext cx="326389" cy="292388"/>
          </a:xfrm>
          <a:prstGeom prst="leftArrow">
            <a:avLst/>
          </a:prstGeom>
          <a:noFill/>
          <a:ln>
            <a:prstDash val="soli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3383271" y="4187624"/>
            <a:ext cx="2265681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Изменение заявки или снятие с учета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cxnSp>
        <p:nvCxnSpPr>
          <p:cNvPr id="2065" name="Прямая со стрелкой 2064"/>
          <p:cNvCxnSpPr/>
          <p:nvPr/>
        </p:nvCxnSpPr>
        <p:spPr>
          <a:xfrm>
            <a:off x="3298187" y="3073481"/>
            <a:ext cx="244855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67" name="Прямая со стрелкой 2066"/>
          <p:cNvCxnSpPr/>
          <p:nvPr/>
        </p:nvCxnSpPr>
        <p:spPr>
          <a:xfrm flipH="1">
            <a:off x="2894959" y="4591865"/>
            <a:ext cx="488312" cy="5565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3403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048000"/>
            <a:ext cx="8496300" cy="955675"/>
          </a:xfr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cap="all" dirty="0">
                <a:solidFill>
                  <a:schemeClr val="bg1"/>
                </a:solidFill>
                <a:latin typeface="Helvetica Light"/>
                <a:ea typeface="+mn-ea"/>
                <a:cs typeface="Helvetica Light"/>
              </a:rPr>
              <a:t>Постановка на очередь ребенка, ранее зарегистрированного в другом муниципалитете </a:t>
            </a:r>
          </a:p>
        </p:txBody>
      </p:sp>
    </p:spTree>
    <p:extLst>
      <p:ext uri="{BB962C8B-B14F-4D97-AF65-F5344CB8AC3E}">
        <p14:creationId xmlns:p14="http://schemas.microsoft.com/office/powerpoint/2010/main" xmlns="" val="350755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048000"/>
            <a:ext cx="8496300" cy="955675"/>
          </a:xfr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ea typeface="+mn-ea"/>
                <a:cs typeface="Helvetica Light"/>
              </a:rPr>
              <a:t>УСЛОВИЯ СОХРАНЕНИЯ ДАТЫ ПОСТАНОВКИ НА УЧЕТ</a:t>
            </a:r>
            <a:endParaRPr lang="ru-RU" sz="2000" b="1" cap="all" dirty="0">
              <a:solidFill>
                <a:schemeClr val="bg1"/>
              </a:solidFill>
              <a:latin typeface="Helvetica Light"/>
              <a:ea typeface="+mn-ea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20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63675"/>
            <a:ext cx="8291512" cy="5040313"/>
          </a:xfrm>
        </p:spPr>
        <p:txBody>
          <a:bodyPr>
            <a:noAutofit/>
          </a:bodyPr>
          <a:lstStyle/>
          <a:p>
            <a:pPr marL="1588" indent="-1588"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>
                <a:latin typeface="Helvetica Light"/>
              </a:rPr>
              <a:t>невнимательность </a:t>
            </a:r>
            <a:r>
              <a:rPr lang="ru-RU" sz="2400" dirty="0">
                <a:latin typeface="Helvetica Light"/>
              </a:rPr>
              <a:t>при добавлении </a:t>
            </a:r>
            <a:r>
              <a:rPr lang="ru-RU" sz="2400" dirty="0" smtClean="0">
                <a:latin typeface="Helvetica Light"/>
              </a:rPr>
              <a:t>заявки</a:t>
            </a:r>
          </a:p>
          <a:p>
            <a:pPr marL="1588" indent="-1588" algn="ctr">
              <a:lnSpc>
                <a:spcPct val="90000"/>
              </a:lnSpc>
              <a:buFont typeface="Wingdings" pitchFamily="2" charset="2"/>
              <a:buNone/>
            </a:pPr>
            <a:endParaRPr lang="ru-RU" sz="2400" dirty="0">
              <a:latin typeface="Helvetica Light"/>
            </a:endParaRPr>
          </a:p>
          <a:p>
            <a:pPr marL="1588" indent="-1588"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Helvetica Light"/>
              </a:rPr>
              <a:t>дата </a:t>
            </a:r>
            <a:r>
              <a:rPr lang="ru-RU" sz="2000" dirty="0">
                <a:latin typeface="Helvetica Light"/>
              </a:rPr>
              <a:t>рождения позднее даты </a:t>
            </a:r>
            <a:r>
              <a:rPr lang="ru-RU" sz="2000" dirty="0" smtClean="0">
                <a:latin typeface="Helvetica Light"/>
              </a:rPr>
              <a:t>регистрации </a:t>
            </a:r>
          </a:p>
          <a:p>
            <a:pPr marL="1588" indent="-1588"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latin typeface="Helvetica Light"/>
              </a:rPr>
              <a:t>желаемая дата </a:t>
            </a:r>
            <a:r>
              <a:rPr lang="ru-RU" sz="2000" dirty="0">
                <a:latin typeface="Helvetica Light"/>
              </a:rPr>
              <a:t>зачисления </a:t>
            </a:r>
            <a:r>
              <a:rPr lang="ru-RU" sz="2000" dirty="0" smtClean="0">
                <a:latin typeface="Helvetica Light"/>
              </a:rPr>
              <a:t>менее 2 месяцев с даты рождения</a:t>
            </a:r>
          </a:p>
          <a:p>
            <a:pPr marL="1588" indent="-1588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>
                <a:latin typeface="Helvetica Light"/>
              </a:rPr>
              <a:t>лишние пробелы в </a:t>
            </a:r>
            <a:r>
              <a:rPr lang="ru-RU" sz="2000" dirty="0">
                <a:latin typeface="Helvetica Light"/>
              </a:rPr>
              <a:t>ФИО </a:t>
            </a:r>
          </a:p>
          <a:p>
            <a:pPr marL="1588" indent="-1588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>
                <a:latin typeface="Helvetica Light"/>
              </a:rPr>
              <a:t>будьте </a:t>
            </a:r>
            <a:r>
              <a:rPr lang="ru-RU" sz="2000" dirty="0">
                <a:latin typeface="Helvetica Light"/>
              </a:rPr>
              <a:t>внимательны при вводе буквы Ё </a:t>
            </a:r>
          </a:p>
          <a:p>
            <a:pPr marL="1588" indent="-1588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>
                <a:latin typeface="Helvetica Light"/>
              </a:rPr>
              <a:t>не </a:t>
            </a:r>
            <a:r>
              <a:rPr lang="ru-RU" sz="2000" dirty="0">
                <a:latin typeface="Helvetica Light"/>
              </a:rPr>
              <a:t>делайте орфографических ошибок! </a:t>
            </a:r>
          </a:p>
          <a:p>
            <a:pPr marL="1588" indent="-1588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>
                <a:latin typeface="Helvetica Light"/>
              </a:rPr>
              <a:t>записывайте данные из </a:t>
            </a:r>
            <a:r>
              <a:rPr lang="ru-RU" sz="2000" dirty="0">
                <a:latin typeface="Helvetica Light"/>
              </a:rPr>
              <a:t>свидетельства о рождении, </a:t>
            </a:r>
            <a:endParaRPr lang="ru-RU" sz="2000" dirty="0" smtClean="0">
              <a:latin typeface="Helvetica Light"/>
            </a:endParaRPr>
          </a:p>
          <a:p>
            <a:pPr marL="1588" indent="-1588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>
                <a:latin typeface="Helvetica Light"/>
              </a:rPr>
              <a:t>а </a:t>
            </a:r>
            <a:r>
              <a:rPr lang="ru-RU" sz="2000" dirty="0">
                <a:latin typeface="Helvetica Light"/>
              </a:rPr>
              <a:t>не со слов </a:t>
            </a:r>
            <a:r>
              <a:rPr lang="ru-RU" sz="2000" dirty="0" smtClean="0">
                <a:latin typeface="Helvetica Light"/>
              </a:rPr>
              <a:t>родителей</a:t>
            </a:r>
          </a:p>
          <a:p>
            <a:pPr marL="1588" indent="-1588" algn="ctr">
              <a:lnSpc>
                <a:spcPct val="80000"/>
              </a:lnSpc>
              <a:buFont typeface="Wingdings" pitchFamily="2" charset="2"/>
              <a:buNone/>
            </a:pPr>
            <a:endParaRPr lang="ru-RU" sz="2000" dirty="0">
              <a:latin typeface="Helvetica Light"/>
            </a:endParaRPr>
          </a:p>
          <a:p>
            <a:pPr marL="1588" indent="-1588" algn="ctr">
              <a:lnSpc>
                <a:spcPct val="80000"/>
              </a:lnSpc>
              <a:buNone/>
            </a:pPr>
            <a:r>
              <a:rPr lang="ru-RU" sz="2400" dirty="0" smtClean="0">
                <a:latin typeface="Helvetica Light"/>
              </a:rPr>
              <a:t>вместо </a:t>
            </a:r>
            <a:r>
              <a:rPr lang="ru-RU" sz="2400" dirty="0">
                <a:latin typeface="Helvetica Light"/>
              </a:rPr>
              <a:t>того, чтобы исправить данные, </a:t>
            </a:r>
            <a:br>
              <a:rPr lang="ru-RU" sz="2400" dirty="0">
                <a:latin typeface="Helvetica Light"/>
              </a:rPr>
            </a:br>
            <a:r>
              <a:rPr lang="ru-RU" sz="2400" dirty="0">
                <a:latin typeface="Helvetica Light"/>
              </a:rPr>
              <a:t>создается еще одна запись </a:t>
            </a:r>
          </a:p>
          <a:p>
            <a:pPr marL="1588" indent="-1588" algn="ctr">
              <a:lnSpc>
                <a:spcPct val="90000"/>
              </a:lnSpc>
              <a:buFont typeface="Wingdings" pitchFamily="2" charset="2"/>
              <a:buNone/>
            </a:pPr>
            <a:endParaRPr lang="ru-RU" sz="2400" dirty="0" smtClean="0">
              <a:latin typeface="Helvetica Light"/>
            </a:endParaRPr>
          </a:p>
          <a:p>
            <a:pPr marL="1588" indent="-1588"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>
                <a:latin typeface="Helvetica Light"/>
              </a:rPr>
              <a:t>вместо изменения статуса для желающих сменить ДОО, создается еще одна заявка со статусом Очередник</a:t>
            </a:r>
            <a:endParaRPr lang="ru-RU" sz="2400" dirty="0">
              <a:latin typeface="Helvetica Ligh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ОСНОВНЫЕ ПРОБЛЕМЫ ВЕДЕНИЯ УЧЕТА ДЕТЕЙ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481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ДАТА ПОСТАНОВКИ НА УЧЕТ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8599" y="1284238"/>
            <a:ext cx="88639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Helvetica Light"/>
              </a:rPr>
              <a:t>Дата постановки на учет </a:t>
            </a:r>
            <a:r>
              <a:rPr lang="ru-RU" sz="1600" dirty="0">
                <a:latin typeface="Helvetica Light"/>
              </a:rPr>
              <a:t>– дата подачи заявления для получения услуги по постановке на учет с целью зачисления в ДОО. </a:t>
            </a:r>
            <a:endParaRPr lang="ru-RU" sz="1600" dirty="0" smtClean="0">
              <a:latin typeface="Helvetica Light"/>
            </a:endParaRPr>
          </a:p>
          <a:p>
            <a:endParaRPr lang="ru-RU" sz="1600" dirty="0">
              <a:latin typeface="Helvetica Light"/>
            </a:endParaRPr>
          </a:p>
          <a:p>
            <a:r>
              <a:rPr lang="ru-RU" sz="1600" b="1" dirty="0" smtClean="0">
                <a:latin typeface="Helvetica Light"/>
              </a:rPr>
              <a:t>НЕ </a:t>
            </a:r>
            <a:r>
              <a:rPr lang="ru-RU" sz="1600" b="1" dirty="0">
                <a:latin typeface="Helvetica Light"/>
              </a:rPr>
              <a:t>может быть раньше </a:t>
            </a:r>
            <a:r>
              <a:rPr lang="ru-RU" sz="1600" dirty="0">
                <a:latin typeface="Helvetica Light"/>
              </a:rPr>
              <a:t>текущей календарной даты и ранее даты рождения ребенка.</a:t>
            </a:r>
          </a:p>
        </p:txBody>
      </p:sp>
      <p:sp>
        <p:nvSpPr>
          <p:cNvPr id="29" name="Rectangle 4"/>
          <p:cNvSpPr/>
          <p:nvPr/>
        </p:nvSpPr>
        <p:spPr>
          <a:xfrm>
            <a:off x="0" y="2723912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ЖЕЛАЕМАЯ ДАТА ЗАЧИСЛЕНИЯ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0349" y="3451438"/>
            <a:ext cx="86233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Helvetica Light"/>
              </a:rPr>
              <a:t>Желаемая дата зачисления</a:t>
            </a:r>
            <a:r>
              <a:rPr lang="ru-RU" sz="1600" dirty="0">
                <a:latin typeface="Helvetica Light"/>
              </a:rPr>
              <a:t> – это дата, с которой ребенок хочет получить место в дошкольных образовательных организациях. </a:t>
            </a:r>
          </a:p>
          <a:p>
            <a:r>
              <a:rPr lang="ru-RU" sz="1600" dirty="0">
                <a:latin typeface="Helvetica Light"/>
              </a:rPr>
              <a:t> </a:t>
            </a:r>
          </a:p>
          <a:p>
            <a:r>
              <a:rPr lang="ru-RU" sz="1600" dirty="0" smtClean="0">
                <a:latin typeface="Helvetica Light"/>
              </a:rPr>
              <a:t>Требования </a:t>
            </a:r>
            <a:r>
              <a:rPr lang="ru-RU" sz="1600" dirty="0">
                <a:latin typeface="Helvetica Light"/>
              </a:rPr>
              <a:t>к порядку выставления желаемой даты зачисления:</a:t>
            </a:r>
          </a:p>
          <a:p>
            <a:pPr marL="442913" lvl="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latin typeface="Helvetica Light"/>
              </a:rPr>
              <a:t>желаемая дата зачисления </a:t>
            </a:r>
            <a:r>
              <a:rPr lang="ru-RU" sz="1600" b="1" dirty="0">
                <a:latin typeface="Helvetica Light"/>
              </a:rPr>
              <a:t>не может быть раньше </a:t>
            </a:r>
            <a:r>
              <a:rPr lang="ru-RU" sz="1600" dirty="0">
                <a:latin typeface="Helvetica Light"/>
              </a:rPr>
              <a:t>текущей календарной даты;</a:t>
            </a:r>
          </a:p>
          <a:p>
            <a:pPr marL="442913" lvl="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latin typeface="Helvetica Light"/>
              </a:rPr>
              <a:t>желаемая дата </a:t>
            </a:r>
            <a:r>
              <a:rPr lang="ru-RU" sz="1600" b="1" dirty="0">
                <a:latin typeface="Helvetica Light"/>
              </a:rPr>
              <a:t>не может быть ранее </a:t>
            </a:r>
            <a:r>
              <a:rPr lang="ru-RU" sz="1600" dirty="0">
                <a:latin typeface="Helvetica Light"/>
              </a:rPr>
              <a:t>2 месяцев от даты рождения ребенка;</a:t>
            </a:r>
          </a:p>
          <a:p>
            <a:pPr marL="442913" lvl="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latin typeface="Helvetica Light"/>
              </a:rPr>
              <a:t>желаемая дата </a:t>
            </a:r>
            <a:r>
              <a:rPr lang="ru-RU" sz="1600" b="1" dirty="0">
                <a:latin typeface="Helvetica Light"/>
              </a:rPr>
              <a:t>должна иметь </a:t>
            </a:r>
            <a:r>
              <a:rPr lang="ru-RU" sz="1600" dirty="0">
                <a:latin typeface="Helvetica Light"/>
              </a:rPr>
              <a:t>конкретное значение;</a:t>
            </a:r>
          </a:p>
          <a:p>
            <a:pPr marL="442913" lvl="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latin typeface="Helvetica Light"/>
              </a:rPr>
              <a:t>значения типа «как можно раньше» </a:t>
            </a:r>
            <a:r>
              <a:rPr lang="ru-RU" sz="1600" b="1" dirty="0">
                <a:latin typeface="Helvetica Light"/>
              </a:rPr>
              <a:t>не </a:t>
            </a:r>
            <a:r>
              <a:rPr lang="ru-RU" sz="1600" b="1" dirty="0" smtClean="0">
                <a:latin typeface="Helvetica Light"/>
              </a:rPr>
              <a:t>допустимы</a:t>
            </a:r>
            <a:r>
              <a:rPr lang="ru-RU" sz="1600" dirty="0" smtClean="0">
                <a:latin typeface="Helvetica Light"/>
              </a:rPr>
              <a:t>: если </a:t>
            </a:r>
            <a:r>
              <a:rPr lang="ru-RU" sz="1600" dirty="0">
                <a:latin typeface="Helvetica Light"/>
              </a:rPr>
              <a:t>родители хотят получить место «как можно раньше», то дата зачисления указывается идентично дате постановке на учет, но не ранее 2 месяцев от даты рождения </a:t>
            </a:r>
            <a:r>
              <a:rPr lang="ru-RU" sz="1600" dirty="0" smtClean="0">
                <a:latin typeface="Helvetica Light"/>
              </a:rPr>
              <a:t>ребенка;</a:t>
            </a:r>
          </a:p>
          <a:p>
            <a:pPr marL="442913" lvl="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600" b="1" dirty="0">
                <a:latin typeface="Helvetica Light"/>
              </a:rPr>
              <a:t>желаемая дата зачисления для «восстанавливающихся» на учете детей </a:t>
            </a:r>
            <a:r>
              <a:rPr lang="ru-RU" sz="1600" b="1" dirty="0" smtClean="0">
                <a:latin typeface="Helvetica Light"/>
              </a:rPr>
              <a:t>должна меняться </a:t>
            </a:r>
            <a:r>
              <a:rPr lang="ru-RU" sz="1600" b="1" dirty="0">
                <a:latin typeface="Helvetica Light"/>
              </a:rPr>
              <a:t>на текущую календарную или более позднюю дату </a:t>
            </a:r>
          </a:p>
        </p:txBody>
      </p:sp>
    </p:spTree>
    <p:extLst>
      <p:ext uri="{BB962C8B-B14F-4D97-AF65-F5344CB8AC3E}">
        <p14:creationId xmlns:p14="http://schemas.microsoft.com/office/powerpoint/2010/main" xmlns="" val="54482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ИСКЛЮЧЕНИЕ ДУБЛИРОВАНИЯ ПРИ ВЕДЕНИИ УЧЕТА ДЕТЕЙ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pic>
        <p:nvPicPr>
          <p:cNvPr id="46" name="Рисунок 45" descr="bad695ff514fdc17eadefd4b513319f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916" y="3052915"/>
            <a:ext cx="1810512" cy="1585759"/>
          </a:xfrm>
          <a:prstGeom prst="rect">
            <a:avLst/>
          </a:prstGeom>
        </p:spPr>
      </p:pic>
      <p:sp>
        <p:nvSpPr>
          <p:cNvPr id="47" name="Облако 46"/>
          <p:cNvSpPr/>
          <p:nvPr/>
        </p:nvSpPr>
        <p:spPr>
          <a:xfrm>
            <a:off x="152400" y="1338048"/>
            <a:ext cx="4584700" cy="1938552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Helvetica Light"/>
              </a:rPr>
              <a:t>Обеспечение уникальности ребенка в ГИС ДОО (серия</a:t>
            </a:r>
            <a:r>
              <a:rPr lang="en-US" sz="1600" b="1" dirty="0" smtClean="0">
                <a:latin typeface="Helvetica Light"/>
              </a:rPr>
              <a:t> </a:t>
            </a:r>
            <a:r>
              <a:rPr lang="ru-RU" sz="1600" b="1" dirty="0" smtClean="0">
                <a:latin typeface="Helvetica Light"/>
              </a:rPr>
              <a:t>и номер свидетельства о рождении, </a:t>
            </a:r>
          </a:p>
          <a:p>
            <a:pPr algn="ctr"/>
            <a:r>
              <a:rPr lang="ru-RU" sz="1600" b="1" dirty="0" smtClean="0">
                <a:latin typeface="Helvetica Light"/>
              </a:rPr>
              <a:t>дата рождения)</a:t>
            </a:r>
            <a:r>
              <a:rPr lang="ru-RU" sz="1600" dirty="0" smtClean="0">
                <a:latin typeface="Helvetica Light"/>
              </a:rPr>
              <a:t> </a:t>
            </a:r>
            <a:endParaRPr lang="ru-RU" sz="1600" dirty="0">
              <a:latin typeface="Helvetica Light"/>
            </a:endParaRPr>
          </a:p>
        </p:txBody>
      </p:sp>
      <p:sp>
        <p:nvSpPr>
          <p:cNvPr id="48" name="Облако 47"/>
          <p:cNvSpPr/>
          <p:nvPr/>
        </p:nvSpPr>
        <p:spPr>
          <a:xfrm>
            <a:off x="4990481" y="1668248"/>
            <a:ext cx="4038600" cy="1646452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Helvetica Light"/>
              </a:rPr>
              <a:t>Ребенок, стоящий на учете, не может встать на учет  еще раз</a:t>
            </a:r>
          </a:p>
        </p:txBody>
      </p:sp>
      <p:sp>
        <p:nvSpPr>
          <p:cNvPr id="50" name="Облако 49"/>
          <p:cNvSpPr/>
          <p:nvPr/>
        </p:nvSpPr>
        <p:spPr>
          <a:xfrm>
            <a:off x="368300" y="4638674"/>
            <a:ext cx="8356600" cy="2066926"/>
          </a:xfrm>
          <a:prstGeom prst="cloud">
            <a:avLst/>
          </a:prstGeom>
        </p:spPr>
        <p:style>
          <a:lnRef idx="1">
            <a:schemeClr val="accent1"/>
          </a:lnRef>
          <a:fillRef idx="1003">
            <a:schemeClr val="dk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Helvetica Light"/>
              </a:rPr>
              <a:t>Ребенок, посещающий ДОО, желающий получить место в другой ДОО или в группе другой направленности, или в группе с другим режимом пребывания, ставится на учет как желающий сменить ДОО</a:t>
            </a:r>
            <a:endParaRPr lang="ru-RU" sz="1600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403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25400" y="1099923"/>
            <a:ext cx="9035431" cy="5876925"/>
          </a:xfrm>
        </p:spPr>
        <p:txBody>
          <a:bodyPr>
            <a:normAutofit/>
          </a:bodyPr>
          <a:lstStyle/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 smtClean="0">
                <a:latin typeface="Helvetica Light"/>
              </a:rPr>
              <a:t>СОЗДАНИЕ</a:t>
            </a:r>
            <a:r>
              <a:rPr lang="ru-RU" sz="1400" dirty="0" smtClean="0">
                <a:latin typeface="Helvetica Light"/>
              </a:rPr>
              <a:t>– </a:t>
            </a:r>
            <a:r>
              <a:rPr lang="ru-RU" sz="1400" dirty="0">
                <a:latin typeface="Helvetica Light"/>
              </a:rPr>
              <a:t>присваивается </a:t>
            </a:r>
            <a:r>
              <a:rPr lang="ru-RU" sz="1400" dirty="0" smtClean="0">
                <a:latin typeface="Helvetica Light"/>
              </a:rPr>
              <a:t>вновь </a:t>
            </a:r>
            <a:r>
              <a:rPr lang="ru-RU" sz="1400" dirty="0">
                <a:latin typeface="Helvetica Light"/>
              </a:rPr>
              <a:t>созданному </a:t>
            </a:r>
            <a:r>
              <a:rPr lang="ru-RU" sz="1400" dirty="0" smtClean="0">
                <a:latin typeface="Helvetica Light"/>
              </a:rPr>
              <a:t>заявлению до подтверждения документов;</a:t>
            </a:r>
            <a:endParaRPr lang="ru-RU" sz="1400" dirty="0">
              <a:latin typeface="Helvetica Light"/>
            </a:endParaRP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>
                <a:latin typeface="Helvetica Light"/>
              </a:rPr>
              <a:t>ОЧЕРЕДНИК</a:t>
            </a:r>
            <a:r>
              <a:rPr lang="ru-RU" sz="1400" dirty="0">
                <a:latin typeface="Helvetica Light"/>
              </a:rPr>
              <a:t> – присваивается </a:t>
            </a:r>
            <a:r>
              <a:rPr lang="ru-RU" sz="1400" dirty="0" smtClean="0">
                <a:latin typeface="Helvetica Light"/>
              </a:rPr>
              <a:t>при </a:t>
            </a:r>
            <a:r>
              <a:rPr lang="ru-RU" sz="1400" dirty="0">
                <a:latin typeface="Helvetica Light"/>
              </a:rPr>
              <a:t>условии наличия необходимых документов и успешной проверке достоверности представленных данных (основной статус для детей, не обеспеченных местом в </a:t>
            </a:r>
            <a:r>
              <a:rPr lang="ru-RU" sz="1400" dirty="0" smtClean="0">
                <a:latin typeface="Helvetica Light"/>
              </a:rPr>
              <a:t>ДОО); </a:t>
            </a:r>
            <a:endParaRPr lang="ru-RU" sz="1400" dirty="0">
              <a:latin typeface="Helvetica Light"/>
            </a:endParaRP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 smtClean="0">
                <a:latin typeface="Helvetica Light"/>
              </a:rPr>
              <a:t>ЖЕЛАЕТ СМЕНИТЬ ДОО </a:t>
            </a:r>
            <a:r>
              <a:rPr lang="ru-RU" sz="1400" dirty="0" smtClean="0">
                <a:latin typeface="Helvetica Light"/>
              </a:rPr>
              <a:t>– </a:t>
            </a:r>
            <a:r>
              <a:rPr lang="ru-RU" sz="1400" dirty="0">
                <a:latin typeface="Helvetica Light"/>
              </a:rPr>
              <a:t>присваивается </a:t>
            </a:r>
            <a:r>
              <a:rPr lang="ru-RU" sz="1400" dirty="0" smtClean="0">
                <a:latin typeface="Helvetica Light"/>
              </a:rPr>
              <a:t>в </a:t>
            </a:r>
            <a:r>
              <a:rPr lang="ru-RU" sz="1400" dirty="0">
                <a:latin typeface="Helvetica Light"/>
              </a:rPr>
              <a:t>случае повторной постановки в очередь при посещении </a:t>
            </a:r>
            <a:r>
              <a:rPr lang="ru-RU" sz="1400" dirty="0" smtClean="0">
                <a:latin typeface="Helvetica Light"/>
              </a:rPr>
              <a:t>им какой-либо ДОО;</a:t>
            </a:r>
            <a:endParaRPr lang="ru-RU" sz="1400" dirty="0">
              <a:latin typeface="Helvetica Light"/>
            </a:endParaRP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 smtClean="0">
                <a:latin typeface="Helvetica Light"/>
              </a:rPr>
              <a:t>СЕМЕЙНОЕ ОБРАЗОВАНИЕ</a:t>
            </a:r>
            <a:r>
              <a:rPr lang="ru-RU" sz="1400" dirty="0">
                <a:latin typeface="Helvetica Light"/>
              </a:rPr>
              <a:t> </a:t>
            </a:r>
            <a:r>
              <a:rPr lang="ru-RU" sz="1400" dirty="0" smtClean="0">
                <a:latin typeface="Helvetica Light"/>
              </a:rPr>
              <a:t>–  присваивается </a:t>
            </a:r>
            <a:r>
              <a:rPr lang="ru-RU" sz="1400" b="1" dirty="0" smtClean="0">
                <a:latin typeface="Helvetica Light"/>
              </a:rPr>
              <a:t>при выборе семейной формы образования (не путать с семейными дошкольными группами). </a:t>
            </a: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 smtClean="0">
                <a:latin typeface="Helvetica Light"/>
              </a:rPr>
              <a:t>РАСПРЕДЕЛЕН </a:t>
            </a:r>
            <a:r>
              <a:rPr lang="ru-RU" sz="1400" b="1" dirty="0">
                <a:latin typeface="Helvetica Light"/>
              </a:rPr>
              <a:t>В </a:t>
            </a:r>
            <a:r>
              <a:rPr lang="ru-RU" sz="1400" b="1" dirty="0" smtClean="0">
                <a:latin typeface="Helvetica Light"/>
              </a:rPr>
              <a:t>ДОО</a:t>
            </a:r>
            <a:r>
              <a:rPr lang="ru-RU" sz="1400" dirty="0" smtClean="0">
                <a:latin typeface="Helvetica Light"/>
              </a:rPr>
              <a:t> </a:t>
            </a:r>
            <a:r>
              <a:rPr lang="ru-RU" sz="1400" dirty="0">
                <a:latin typeface="Helvetica Light"/>
              </a:rPr>
              <a:t>– присваивается </a:t>
            </a:r>
            <a:r>
              <a:rPr lang="ru-RU" sz="1400" dirty="0" smtClean="0">
                <a:latin typeface="Helvetica Light"/>
              </a:rPr>
              <a:t>после </a:t>
            </a:r>
            <a:r>
              <a:rPr lang="ru-RU" sz="1400" dirty="0">
                <a:latin typeface="Helvetica Light"/>
              </a:rPr>
              <a:t>распределения в ДОУ и до принятия решения комиссии по комплектованию (заявление не снимается с </a:t>
            </a:r>
            <a:r>
              <a:rPr lang="ru-RU" sz="1400" dirty="0" smtClean="0">
                <a:latin typeface="Helvetica Light"/>
              </a:rPr>
              <a:t>очереди, для заявителей = статусу Очередник и Желает сменить ДОО);</a:t>
            </a:r>
            <a:endParaRPr lang="ru-RU" sz="1400" dirty="0">
              <a:latin typeface="Helvetica Light"/>
            </a:endParaRP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>
                <a:latin typeface="Helvetica Light"/>
              </a:rPr>
              <a:t>НАПРАВЛЕН В </a:t>
            </a:r>
            <a:r>
              <a:rPr lang="ru-RU" sz="1400" b="1" dirty="0" smtClean="0">
                <a:latin typeface="Helvetica Light"/>
              </a:rPr>
              <a:t>ДОО</a:t>
            </a:r>
            <a:r>
              <a:rPr lang="ru-RU" sz="1400" dirty="0" smtClean="0">
                <a:latin typeface="Helvetica Light"/>
              </a:rPr>
              <a:t> </a:t>
            </a:r>
            <a:r>
              <a:rPr lang="ru-RU" sz="1400" dirty="0">
                <a:latin typeface="Helvetica Light"/>
              </a:rPr>
              <a:t>– присваивается </a:t>
            </a:r>
            <a:r>
              <a:rPr lang="ru-RU" sz="1400" dirty="0" smtClean="0">
                <a:latin typeface="Helvetica Light"/>
              </a:rPr>
              <a:t>после </a:t>
            </a:r>
            <a:r>
              <a:rPr lang="ru-RU" sz="1400" dirty="0">
                <a:latin typeface="Helvetica Light"/>
              </a:rPr>
              <a:t>принятия решения комиссии по комплектованию и </a:t>
            </a:r>
            <a:r>
              <a:rPr lang="ru-RU" sz="1400" dirty="0" smtClean="0">
                <a:latin typeface="Helvetica Light"/>
              </a:rPr>
              <a:t>остается до приказа о зачислении </a:t>
            </a:r>
            <a:r>
              <a:rPr lang="ru-RU" sz="1400" dirty="0">
                <a:latin typeface="Helvetica Light"/>
              </a:rPr>
              <a:t>в </a:t>
            </a:r>
            <a:r>
              <a:rPr lang="ru-RU" sz="1400" dirty="0" smtClean="0">
                <a:latin typeface="Helvetica Light"/>
              </a:rPr>
              <a:t>ДОО (не </a:t>
            </a:r>
            <a:r>
              <a:rPr lang="ru-RU" sz="1400" dirty="0">
                <a:latin typeface="Helvetica Light"/>
              </a:rPr>
              <a:t>снимается с </a:t>
            </a:r>
            <a:r>
              <a:rPr lang="ru-RU" sz="1400" dirty="0" smtClean="0">
                <a:latin typeface="Helvetica Light"/>
              </a:rPr>
              <a:t>учета, не считается в актуальном спросе);</a:t>
            </a:r>
            <a:endParaRPr lang="ru-RU" sz="1400" dirty="0">
              <a:latin typeface="Helvetica Light"/>
            </a:endParaRP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>
                <a:latin typeface="Helvetica Light"/>
              </a:rPr>
              <a:t>ЗАЧИСЛЕН</a:t>
            </a:r>
            <a:r>
              <a:rPr lang="ru-RU" sz="1400" dirty="0">
                <a:latin typeface="Helvetica Light"/>
              </a:rPr>
              <a:t> – присваивается </a:t>
            </a:r>
            <a:r>
              <a:rPr lang="ru-RU" sz="1400" b="1" dirty="0">
                <a:latin typeface="Helvetica Light"/>
              </a:rPr>
              <a:t>руководителем </a:t>
            </a:r>
            <a:r>
              <a:rPr lang="ru-RU" sz="1400" b="1" dirty="0" smtClean="0">
                <a:latin typeface="Helvetica Light"/>
              </a:rPr>
              <a:t>ДОО после </a:t>
            </a:r>
            <a:r>
              <a:rPr lang="ru-RU" sz="1400" dirty="0" smtClean="0">
                <a:latin typeface="Helvetica Light"/>
              </a:rPr>
              <a:t>оформления приказа о </a:t>
            </a:r>
            <a:r>
              <a:rPr lang="ru-RU" sz="1400" dirty="0">
                <a:latin typeface="Helvetica Light"/>
              </a:rPr>
              <a:t>зачислении в </a:t>
            </a:r>
            <a:r>
              <a:rPr lang="ru-RU" sz="1400" dirty="0" smtClean="0">
                <a:latin typeface="Helvetica Light"/>
              </a:rPr>
              <a:t>ДОО </a:t>
            </a:r>
            <a:r>
              <a:rPr lang="ru-RU" sz="1400" dirty="0">
                <a:latin typeface="Helvetica Light"/>
              </a:rPr>
              <a:t>(заявление снимается с очередности); </a:t>
            </a: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 smtClean="0">
                <a:latin typeface="Helvetica Light"/>
              </a:rPr>
              <a:t>НЕ </a:t>
            </a:r>
            <a:r>
              <a:rPr lang="ru-RU" sz="1400" b="1" dirty="0">
                <a:latin typeface="Helvetica Light"/>
              </a:rPr>
              <a:t>ЯВИЛСЯ</a:t>
            </a:r>
            <a:r>
              <a:rPr lang="ru-RU" sz="1400" dirty="0">
                <a:latin typeface="Helvetica Light"/>
              </a:rPr>
              <a:t> – присваивается </a:t>
            </a:r>
            <a:r>
              <a:rPr lang="ru-RU" sz="1400" b="1" dirty="0">
                <a:latin typeface="Helvetica Light"/>
              </a:rPr>
              <a:t>руководителем </a:t>
            </a:r>
            <a:r>
              <a:rPr lang="ru-RU" sz="1400" b="1" dirty="0" smtClean="0">
                <a:latin typeface="Helvetica Light"/>
              </a:rPr>
              <a:t>ДОО или </a:t>
            </a:r>
            <a:r>
              <a:rPr lang="ru-RU" sz="1400" b="1" dirty="0">
                <a:latin typeface="Helvetica Light"/>
              </a:rPr>
              <a:t>муниципальным оператором</a:t>
            </a:r>
            <a:r>
              <a:rPr lang="ru-RU" sz="1400" dirty="0">
                <a:latin typeface="Helvetica Light"/>
              </a:rPr>
              <a:t> в случае, если заявитель не явился в </a:t>
            </a:r>
            <a:r>
              <a:rPr lang="ru-RU" sz="1400" dirty="0" smtClean="0">
                <a:latin typeface="Helvetica Light"/>
              </a:rPr>
              <a:t>ДОО </a:t>
            </a:r>
            <a:r>
              <a:rPr lang="ru-RU" sz="1400" dirty="0">
                <a:latin typeface="Helvetica Light"/>
              </a:rPr>
              <a:t>в установленные сроки (после заседания комиссии по комплектованию </a:t>
            </a:r>
            <a:r>
              <a:rPr lang="ru-RU" sz="1400" dirty="0" smtClean="0">
                <a:latin typeface="Helvetica Light"/>
              </a:rPr>
              <a:t>в зависимости от причины снимается с учета иди восстанавливается </a:t>
            </a:r>
            <a:r>
              <a:rPr lang="ru-RU" sz="1400" dirty="0">
                <a:latin typeface="Helvetica Light"/>
              </a:rPr>
              <a:t>в </a:t>
            </a:r>
            <a:r>
              <a:rPr lang="ru-RU" sz="1400" dirty="0" smtClean="0">
                <a:latin typeface="Helvetica Light"/>
              </a:rPr>
              <a:t>очередности: изменение или сохранение даты постановки – на усмотрение ОМСУ (прописано в порядке), желаемая дата зачисления должна  быть не раньше текущей календарной даты);</a:t>
            </a:r>
            <a:endParaRPr lang="ru-RU" sz="1400" dirty="0">
              <a:latin typeface="Helvetica Light"/>
            </a:endParaRPr>
          </a:p>
          <a:p>
            <a:pPr indent="-250825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b="1" dirty="0">
                <a:latin typeface="Helvetica Light"/>
              </a:rPr>
              <a:t>ОТКАЗАЛСЯ</a:t>
            </a:r>
            <a:r>
              <a:rPr lang="ru-RU" sz="1400" dirty="0">
                <a:latin typeface="Helvetica Light"/>
              </a:rPr>
              <a:t> – присваивается </a:t>
            </a:r>
            <a:r>
              <a:rPr lang="ru-RU" sz="1400" dirty="0" smtClean="0">
                <a:latin typeface="Helvetica Light"/>
              </a:rPr>
              <a:t>в </a:t>
            </a:r>
            <a:r>
              <a:rPr lang="ru-RU" sz="1400" dirty="0">
                <a:latin typeface="Helvetica Light"/>
              </a:rPr>
              <a:t>случае, если заявитель отказался от предоставленного места в </a:t>
            </a:r>
            <a:r>
              <a:rPr lang="ru-RU" sz="1400" dirty="0" smtClean="0">
                <a:latin typeface="Helvetica Light"/>
              </a:rPr>
              <a:t>ДОО </a:t>
            </a:r>
            <a:r>
              <a:rPr lang="ru-RU" sz="1400" dirty="0">
                <a:latin typeface="Helvetica Light"/>
              </a:rPr>
              <a:t>в </a:t>
            </a:r>
            <a:r>
              <a:rPr lang="ru-RU" sz="1400" dirty="0" smtClean="0">
                <a:latin typeface="Helvetica Light"/>
              </a:rPr>
              <a:t>заданный период </a:t>
            </a:r>
            <a:r>
              <a:rPr lang="ru-RU" sz="1400" dirty="0">
                <a:latin typeface="Helvetica Light"/>
              </a:rPr>
              <a:t>времени </a:t>
            </a:r>
            <a:r>
              <a:rPr lang="ru-RU" sz="1400" dirty="0" smtClean="0">
                <a:latin typeface="Helvetica Light"/>
              </a:rPr>
              <a:t>после заседания комиссии по комплектованию в зависимости от причины снимается с учета иди восстанавливается в очередности: изменение или сохранение даты постановки – на усмотрение ОМСУ (прописано в порядке), желаемая дата зачисления должна  быть не раньше текущей календарной даты);</a:t>
            </a:r>
            <a:endParaRPr lang="ru-RU" sz="1400" dirty="0">
              <a:latin typeface="Helvetica Ligh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2555" y="-7983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030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СТАТУСЫ В ЭЛЕКТРОННОЙ ОЧЕРЕДИ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07331" y="3241675"/>
            <a:ext cx="9036050" cy="56880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72929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>
          <a:xfrm>
            <a:off x="246639" y="1341438"/>
            <a:ext cx="8518669" cy="453390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ru-RU" sz="1600" b="1" dirty="0">
                <a:latin typeface="Helvetica Light"/>
              </a:rPr>
              <a:t>ПОДТВЕРЖДЕНИЕ ДОКУМЕНТОВ</a:t>
            </a:r>
            <a:r>
              <a:rPr lang="ru-RU" sz="1600" dirty="0">
                <a:latin typeface="Helvetica Light"/>
              </a:rPr>
              <a:t> – присваивается </a:t>
            </a:r>
            <a:r>
              <a:rPr lang="ru-RU" sz="1600" dirty="0" smtClean="0">
                <a:latin typeface="Helvetica Light"/>
              </a:rPr>
              <a:t>в </a:t>
            </a:r>
            <a:r>
              <a:rPr lang="ru-RU" sz="1600" dirty="0">
                <a:latin typeface="Helvetica Light"/>
              </a:rPr>
              <a:t>случае необходимости подтверждения данных о ребенке или Заявителе на постановку в очередь </a:t>
            </a:r>
            <a:r>
              <a:rPr lang="ru-RU" sz="1600" dirty="0" smtClean="0">
                <a:latin typeface="Helvetica Light"/>
              </a:rPr>
              <a:t>(для заявлений, направленных через ЕПГУ);</a:t>
            </a:r>
            <a:endParaRPr lang="ru-RU" sz="1600" dirty="0">
              <a:latin typeface="Helvetica Light"/>
            </a:endParaRPr>
          </a:p>
          <a:p>
            <a:pPr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ru-RU" sz="1600" b="1" dirty="0">
                <a:latin typeface="Helvetica Light"/>
              </a:rPr>
              <a:t>ОТКАЗАНО В </a:t>
            </a:r>
            <a:r>
              <a:rPr lang="ru-RU" sz="1600" b="1" dirty="0" smtClean="0">
                <a:latin typeface="Helvetica Light"/>
              </a:rPr>
              <a:t>ПОСТАНОВКЕ НА УЧЕТ </a:t>
            </a:r>
            <a:r>
              <a:rPr lang="ru-RU" sz="1600" dirty="0" smtClean="0">
                <a:latin typeface="Helvetica Light"/>
              </a:rPr>
              <a:t>– </a:t>
            </a:r>
            <a:r>
              <a:rPr lang="ru-RU" sz="1600" dirty="0">
                <a:latin typeface="Helvetica Light"/>
              </a:rPr>
              <a:t>присваивается </a:t>
            </a:r>
            <a:r>
              <a:rPr lang="ru-RU" sz="1600" dirty="0" smtClean="0">
                <a:latin typeface="Helvetica Light"/>
              </a:rPr>
              <a:t>заявлению,  направленному через ЕПГУ, отклоненному </a:t>
            </a:r>
            <a:r>
              <a:rPr lang="ru-RU" sz="1600" dirty="0">
                <a:latin typeface="Helvetica Light"/>
              </a:rPr>
              <a:t>в ходе </a:t>
            </a:r>
            <a:r>
              <a:rPr lang="ru-RU" sz="1600" dirty="0" smtClean="0">
                <a:latin typeface="Helvetica Light"/>
              </a:rPr>
              <a:t>рассмотрения, </a:t>
            </a:r>
            <a:r>
              <a:rPr lang="ru-RU" sz="1600" dirty="0">
                <a:latin typeface="Helvetica Light"/>
              </a:rPr>
              <a:t>на основании, установленном в регламенте оказания услуги (неполный комплект документов </a:t>
            </a:r>
            <a:r>
              <a:rPr lang="ru-RU" sz="1600" dirty="0" smtClean="0">
                <a:latin typeface="Helvetica Light"/>
              </a:rPr>
              <a:t>, данные не подтверждены в установленный срок и </a:t>
            </a:r>
            <a:r>
              <a:rPr lang="ru-RU" sz="1600" dirty="0">
                <a:latin typeface="Helvetica Light"/>
              </a:rPr>
              <a:t>т.п</a:t>
            </a:r>
            <a:r>
              <a:rPr lang="ru-RU" sz="1600" dirty="0" smtClean="0">
                <a:latin typeface="Helvetica Light"/>
              </a:rPr>
              <a:t>.);</a:t>
            </a:r>
          </a:p>
          <a:p>
            <a:pPr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ru-RU" sz="1600" b="1" dirty="0" smtClean="0">
                <a:latin typeface="Helvetica Light"/>
              </a:rPr>
              <a:t>ОТКАЗАНО В ЗАЧИСЛЕНИИ </a:t>
            </a:r>
            <a:r>
              <a:rPr lang="ru-RU" sz="1600" dirty="0" smtClean="0">
                <a:latin typeface="Helvetica Light"/>
              </a:rPr>
              <a:t>– присваивается заявлению, отклоненному в ходе рассмотрения, на основании, установленном в регламенте оказания услуги (неполный комплект документов ,  медицинские показания, данные не подтверждены в установленный срок и т.п.);</a:t>
            </a:r>
          </a:p>
          <a:p>
            <a:pPr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ru-RU" sz="1600" b="1" dirty="0" smtClean="0">
                <a:latin typeface="Helvetica Light"/>
              </a:rPr>
              <a:t>СНЯТ С УЧЕТА </a:t>
            </a:r>
            <a:r>
              <a:rPr lang="ru-RU" sz="1600" b="1" dirty="0">
                <a:latin typeface="Helvetica Light"/>
              </a:rPr>
              <a:t>–</a:t>
            </a:r>
            <a:r>
              <a:rPr lang="ru-RU" sz="1600" dirty="0">
                <a:latin typeface="Helvetica Light"/>
              </a:rPr>
              <a:t> присваивается </a:t>
            </a:r>
            <a:r>
              <a:rPr lang="ru-RU" sz="1600" b="1" dirty="0">
                <a:latin typeface="Helvetica Light"/>
              </a:rPr>
              <a:t>оператором по приему заявлений</a:t>
            </a:r>
            <a:r>
              <a:rPr lang="ru-RU" sz="1600" dirty="0">
                <a:latin typeface="Helvetica Light"/>
              </a:rPr>
              <a:t> в случае, если заявитель отказался от получения услуги;</a:t>
            </a:r>
          </a:p>
          <a:p>
            <a:pPr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ru-RU" sz="1600" b="1" dirty="0">
                <a:latin typeface="Helvetica Light"/>
              </a:rPr>
              <a:t>АРХИВ</a:t>
            </a:r>
            <a:r>
              <a:rPr lang="ru-RU" sz="1600" dirty="0">
                <a:latin typeface="Helvetica Light"/>
              </a:rPr>
              <a:t> – присваивается по окончанию процесса обработки заявлений, т.е. в связи с зачислением в ДОУ, выпуском ребенка в школу, достижения </a:t>
            </a:r>
            <a:r>
              <a:rPr lang="ru-RU" sz="1600" dirty="0" smtClean="0">
                <a:latin typeface="Helvetica Light"/>
              </a:rPr>
              <a:t>восьмилетнего </a:t>
            </a:r>
            <a:r>
              <a:rPr lang="ru-RU" sz="1600" dirty="0">
                <a:latin typeface="Helvetica Light"/>
              </a:rPr>
              <a:t>возраста, по иным причинам выбытия, при выявлении заявок-дубликатов и т.п.; персональные данные обезличены.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2555" y="4845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89077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15916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СТАТУСЫ В ЭЛЕКТРОННОЙ ОЧЕРЕДИ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607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048000"/>
            <a:ext cx="8496300" cy="955675"/>
          </a:xfr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ea typeface="+mn-ea"/>
                <a:cs typeface="Helvetica Light"/>
              </a:rPr>
              <a:t>Подтверждение документов и подтверждения льгот</a:t>
            </a:r>
            <a:endParaRPr lang="ru-RU" sz="2000" b="1" cap="all" dirty="0">
              <a:solidFill>
                <a:schemeClr val="bg1"/>
              </a:solidFill>
              <a:latin typeface="Helvetica Light"/>
              <a:ea typeface="+mn-ea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20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РАСПРЕДЕЛЕНИЕ ДЕТЕЙ. ОСНОВНЫЕ ПОНЯТИЯ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" y="1081042"/>
            <a:ext cx="9144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 smtClean="0">
                <a:latin typeface="Helvetica Light"/>
              </a:rPr>
              <a:t>В распределении участвуют дети со статусом Очередник и Желает сменить ДОО </a:t>
            </a:r>
            <a:br>
              <a:rPr lang="ru-RU" sz="1600" b="1" dirty="0" smtClean="0">
                <a:latin typeface="Helvetica Light"/>
              </a:rPr>
            </a:br>
            <a:r>
              <a:rPr lang="ru-RU" sz="1600" dirty="0" smtClean="0">
                <a:latin typeface="Helvetica Light"/>
              </a:rPr>
              <a:t>с желаемой датой зачисления не ранее текущей календарной даты при распределении на текущий учебный год или с датой начала следующего учебного года при распределении на новый учебный год</a:t>
            </a:r>
          </a:p>
          <a:p>
            <a:pPr>
              <a:spcAft>
                <a:spcPts val="600"/>
              </a:spcAft>
            </a:pPr>
            <a:r>
              <a:rPr lang="ru-RU" sz="1600" b="1" dirty="0" smtClean="0">
                <a:latin typeface="Helvetica Light"/>
              </a:rPr>
              <a:t>Дата </a:t>
            </a:r>
            <a:r>
              <a:rPr lang="ru-RU" sz="1600" b="1" dirty="0">
                <a:latin typeface="Helvetica Light"/>
              </a:rPr>
              <a:t>направления в ДОО </a:t>
            </a:r>
            <a:r>
              <a:rPr lang="ru-RU" sz="1600" dirty="0">
                <a:latin typeface="Helvetica Light"/>
              </a:rPr>
              <a:t>– дата утверждения результатов распределения детей в ДОО комиссией по распределению детей. </a:t>
            </a:r>
            <a:endParaRPr lang="ru-RU" sz="1600" dirty="0" smtClean="0">
              <a:latin typeface="Helvetica Light"/>
            </a:endParaRPr>
          </a:p>
          <a:p>
            <a:pPr>
              <a:spcAft>
                <a:spcPts val="600"/>
              </a:spcAft>
            </a:pPr>
            <a:r>
              <a:rPr lang="ru-RU" sz="1600" dirty="0" smtClean="0">
                <a:latin typeface="Helvetica Light"/>
              </a:rPr>
              <a:t>Дата </a:t>
            </a:r>
            <a:r>
              <a:rPr lang="ru-RU" sz="1600" dirty="0">
                <a:latin typeface="Helvetica Light"/>
              </a:rPr>
              <a:t>направления в ДОО детей, желающих получить место в течение текущего учебного года и ранее, </a:t>
            </a:r>
            <a:r>
              <a:rPr lang="ru-RU" sz="1600" b="1" dirty="0">
                <a:latin typeface="Helvetica Light"/>
              </a:rPr>
              <a:t>при распределении в течение текущего учебного года </a:t>
            </a:r>
            <a:r>
              <a:rPr lang="ru-RU" sz="1600" dirty="0" smtClean="0">
                <a:latin typeface="Helvetica Light"/>
              </a:rPr>
              <a:t>(</a:t>
            </a:r>
            <a:r>
              <a:rPr lang="ru-RU" sz="1600" dirty="0">
                <a:latin typeface="Helvetica Light"/>
              </a:rPr>
              <a:t>с 2 сентября </a:t>
            </a:r>
            <a:r>
              <a:rPr lang="ru-RU" sz="1600" dirty="0" smtClean="0">
                <a:latin typeface="Helvetica Light"/>
              </a:rPr>
              <a:t/>
            </a:r>
            <a:br>
              <a:rPr lang="ru-RU" sz="1600" dirty="0" smtClean="0">
                <a:latin typeface="Helvetica Light"/>
              </a:rPr>
            </a:br>
            <a:r>
              <a:rPr lang="ru-RU" sz="1600" dirty="0" smtClean="0">
                <a:latin typeface="Helvetica Light"/>
              </a:rPr>
              <a:t>по </a:t>
            </a:r>
            <a:r>
              <a:rPr lang="ru-RU" sz="1600" dirty="0">
                <a:latin typeface="Helvetica Light"/>
              </a:rPr>
              <a:t>31 августа текущего учебного года) не может быть раньше желаемой даты зачисления. </a:t>
            </a:r>
          </a:p>
          <a:p>
            <a:pPr>
              <a:spcAft>
                <a:spcPts val="600"/>
              </a:spcAft>
            </a:pPr>
            <a:r>
              <a:rPr lang="ru-RU" sz="1600" b="1" dirty="0" smtClean="0">
                <a:latin typeface="Helvetica Light"/>
              </a:rPr>
              <a:t>При </a:t>
            </a:r>
            <a:r>
              <a:rPr lang="ru-RU" sz="1600" b="1" dirty="0">
                <a:latin typeface="Helvetica Light"/>
              </a:rPr>
              <a:t>распределении детей на начало следующего учебного года </a:t>
            </a:r>
            <a:r>
              <a:rPr lang="ru-RU" sz="1600" dirty="0">
                <a:latin typeface="Helvetica Light"/>
              </a:rPr>
              <a:t>дата направления не может быть ранее наступления года начала следующего учебного года и позднее даты начала следующего учебного года (например, дата начала следующего учебного года – 01.09.2016, дата направления на начало следующего учебного года должна располагаться только в периоде </a:t>
            </a:r>
            <a:r>
              <a:rPr lang="ru-RU" sz="1600" dirty="0" smtClean="0">
                <a:latin typeface="Helvetica Light"/>
              </a:rPr>
              <a:t>с </a:t>
            </a:r>
            <a:r>
              <a:rPr lang="ru-RU" sz="1600" dirty="0">
                <a:latin typeface="Helvetica Light"/>
              </a:rPr>
              <a:t>01.01.2016 по 01.09.2016 включительно</a:t>
            </a:r>
            <a:r>
              <a:rPr lang="ru-RU" sz="1600" dirty="0" smtClean="0">
                <a:latin typeface="Helvetica Light"/>
              </a:rPr>
              <a:t>).</a:t>
            </a:r>
          </a:p>
          <a:p>
            <a:pPr algn="ctr">
              <a:spcAft>
                <a:spcPts val="600"/>
              </a:spcAft>
            </a:pPr>
            <a:r>
              <a:rPr lang="ru-RU" sz="1600" b="1" dirty="0" smtClean="0">
                <a:latin typeface="Helvetica Light"/>
              </a:rPr>
              <a:t>Дети, распределенные в ДОО, но НЕ утвержденные комиссией, </a:t>
            </a:r>
            <a:br>
              <a:rPr lang="ru-RU" sz="1600" b="1" dirty="0" smtClean="0">
                <a:latin typeface="Helvetica Light"/>
              </a:rPr>
            </a:br>
            <a:r>
              <a:rPr lang="ru-RU" sz="1600" b="1" dirty="0" smtClean="0">
                <a:latin typeface="Helvetica Light"/>
              </a:rPr>
              <a:t>показываются как очередники</a:t>
            </a:r>
          </a:p>
          <a:p>
            <a:pPr>
              <a:spcAft>
                <a:spcPts val="600"/>
              </a:spcAft>
            </a:pPr>
            <a:r>
              <a:rPr lang="ru-RU" sz="1600" b="1" dirty="0" smtClean="0">
                <a:latin typeface="Helvetica Light"/>
              </a:rPr>
              <a:t>Получившие </a:t>
            </a:r>
            <a:r>
              <a:rPr lang="ru-RU" sz="1600" b="1" dirty="0">
                <a:latin typeface="Helvetica Light"/>
              </a:rPr>
              <a:t>направление (путевку) дети (направленные дети) </a:t>
            </a:r>
            <a:r>
              <a:rPr lang="ru-RU" sz="1600" dirty="0">
                <a:latin typeface="Helvetica Light"/>
              </a:rPr>
              <a:t>– это дети, получившие место в ДОО (</a:t>
            </a:r>
            <a:r>
              <a:rPr lang="ru-RU" sz="1600" b="1" dirty="0">
                <a:latin typeface="Helvetica Light"/>
              </a:rPr>
              <a:t>утверждены комиссией по распределению детей</a:t>
            </a:r>
            <a:r>
              <a:rPr lang="ru-RU" sz="1600" dirty="0">
                <a:latin typeface="Helvetica Light"/>
              </a:rPr>
              <a:t>), но распорядительный акт о зачислении которых еще не </a:t>
            </a:r>
            <a:r>
              <a:rPr lang="ru-RU" sz="1600" dirty="0" smtClean="0">
                <a:latin typeface="Helvetica Light"/>
              </a:rPr>
              <a:t>издан – </a:t>
            </a:r>
            <a:r>
              <a:rPr lang="ru-RU" sz="1600" b="1" dirty="0" smtClean="0">
                <a:latin typeface="Helvetica Light"/>
              </a:rPr>
              <a:t>НЕ показываются в «актуальном спросе». </a:t>
            </a:r>
          </a:p>
          <a:p>
            <a:pPr algn="ctr">
              <a:spcAft>
                <a:spcPts val="600"/>
              </a:spcAft>
            </a:pPr>
            <a:r>
              <a:rPr lang="ru-RU" sz="1600" dirty="0" smtClean="0">
                <a:latin typeface="Helvetica Light"/>
              </a:rPr>
              <a:t>Дети считаются как стоящие на учете до </a:t>
            </a:r>
            <a:r>
              <a:rPr lang="ru-RU" sz="1600" dirty="0">
                <a:latin typeface="Helvetica Light"/>
              </a:rPr>
              <a:t>издания </a:t>
            </a:r>
            <a:r>
              <a:rPr lang="ru-RU" sz="1600" dirty="0" smtClean="0">
                <a:latin typeface="Helvetica Light"/>
              </a:rPr>
              <a:t>приказа </a:t>
            </a:r>
            <a:r>
              <a:rPr lang="ru-RU" sz="1600" dirty="0">
                <a:latin typeface="Helvetica Light"/>
              </a:rPr>
              <a:t>о зачислении ребенка в ДОО. </a:t>
            </a:r>
          </a:p>
        </p:txBody>
      </p:sp>
    </p:spTree>
    <p:extLst>
      <p:ext uri="{BB962C8B-B14F-4D97-AF65-F5344CB8AC3E}">
        <p14:creationId xmlns:p14="http://schemas.microsoft.com/office/powerpoint/2010/main" xmlns="" val="412847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СХЕМА РАСПРЕДЕЛЕНИЯ ДЕТЕЙ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8072" y="1214745"/>
            <a:ext cx="799869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spcBef>
                <a:spcPts val="1200"/>
              </a:spcBef>
            </a:pPr>
            <a:r>
              <a:rPr lang="ru-RU" sz="2000" b="1" dirty="0" smtClean="0">
                <a:latin typeface="Helvetica Light"/>
                <a:cs typeface="Helvetica Light"/>
              </a:rPr>
              <a:t>Распределение проводится муниципалитетом в автоматизированном режиме по всем ДОО сразу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Helvetica Light"/>
                <a:cs typeface="Helvetica Light"/>
              </a:rPr>
              <a:t>Ввод информации о наличии мест для распределения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Helvetica Light"/>
                <a:cs typeface="Helvetica Light"/>
              </a:rPr>
              <a:t>Выбор детей с соответствующей желаемой датой зачисления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Helvetica Light"/>
                <a:cs typeface="Helvetica Light"/>
              </a:rPr>
              <a:t>Сортировка списка по наличию </a:t>
            </a:r>
            <a:r>
              <a:rPr lang="ru-RU" sz="2000" b="1" dirty="0" smtClean="0">
                <a:latin typeface="Helvetica Light"/>
                <a:cs typeface="Helvetica Light"/>
              </a:rPr>
              <a:t>подтвержденных</a:t>
            </a:r>
            <a:r>
              <a:rPr lang="ru-RU" sz="2000" dirty="0" smtClean="0">
                <a:latin typeface="Helvetica Light"/>
                <a:cs typeface="Helvetica Light"/>
              </a:rPr>
              <a:t> льгот: внеочередные, первоочередные, остальные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Helvetica Light"/>
                <a:cs typeface="Helvetica Light"/>
              </a:rPr>
              <a:t>Сортировка детей по дате постановки на учет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Helvetica Light"/>
                <a:cs typeface="Helvetica Light"/>
              </a:rPr>
              <a:t>Рассмотрение  наличия места для каждого ребенка в порядке выстроенной очереди</a:t>
            </a:r>
          </a:p>
          <a:p>
            <a:pPr marL="285750" indent="-109538" algn="ctr">
              <a:spcBef>
                <a:spcPts val="1800"/>
              </a:spcBef>
            </a:pPr>
            <a:r>
              <a:rPr lang="ru-RU" sz="2000" dirty="0" smtClean="0">
                <a:latin typeface="Helvetica Light"/>
                <a:cs typeface="Helvetica Light"/>
              </a:rPr>
              <a:t>Процентное соотношение льготников и не льготников </a:t>
            </a:r>
            <a:br>
              <a:rPr lang="ru-RU" sz="2000" dirty="0" smtClean="0">
                <a:latin typeface="Helvetica Light"/>
                <a:cs typeface="Helvetica Light"/>
              </a:rPr>
            </a:br>
            <a:r>
              <a:rPr lang="ru-RU" sz="2000" dirty="0" smtClean="0">
                <a:latin typeface="Helvetica Light"/>
                <a:cs typeface="Helvetica Light"/>
              </a:rPr>
              <a:t>не применяется (сначала рассматриваются все внеочередные льготники, потом первоочередные, потом все остальные)</a:t>
            </a:r>
          </a:p>
          <a:p>
            <a:pPr marL="285750" indent="-285750" algn="ctr">
              <a:spcBef>
                <a:spcPts val="1800"/>
              </a:spcBef>
            </a:pPr>
            <a:r>
              <a:rPr lang="ru-RU" sz="2000" dirty="0" smtClean="0">
                <a:latin typeface="Helvetica Light"/>
                <a:cs typeface="Helvetica Light"/>
              </a:rPr>
              <a:t>Муниципальных льгот быть не может на основании ст. 55 273-ФЗ</a:t>
            </a:r>
          </a:p>
        </p:txBody>
      </p:sp>
    </p:spTree>
    <p:extLst>
      <p:ext uri="{BB962C8B-B14F-4D97-AF65-F5344CB8AC3E}">
        <p14:creationId xmlns:p14="http://schemas.microsoft.com/office/powerpoint/2010/main" xmlns="" val="412847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ПОРЯДОК РАСПРЕДЕЛЕНИЕ МЕСТ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8599" y="1258838"/>
            <a:ext cx="8674101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Для </a:t>
            </a:r>
            <a:r>
              <a:rPr lang="ru-RU" sz="1600" dirty="0">
                <a:latin typeface="Helvetica Light"/>
              </a:rPr>
              <a:t>каждого ребенка вычисляется возраст </a:t>
            </a:r>
            <a:r>
              <a:rPr lang="ru-RU" sz="1600" dirty="0" smtClean="0">
                <a:latin typeface="Helvetica Light"/>
              </a:rPr>
              <a:t>на </a:t>
            </a:r>
            <a:r>
              <a:rPr lang="ru-RU" sz="1600" dirty="0">
                <a:latin typeface="Helvetica Light"/>
              </a:rPr>
              <a:t>начало учебного </a:t>
            </a:r>
            <a:r>
              <a:rPr lang="ru-RU" sz="1600" dirty="0" smtClean="0">
                <a:latin typeface="Helvetica Light"/>
              </a:rPr>
              <a:t>года </a:t>
            </a:r>
            <a:r>
              <a:rPr lang="ru-RU" sz="1600" dirty="0">
                <a:latin typeface="Helvetica Light"/>
              </a:rPr>
              <a:t>или на дату распределения (при распределении в течение учебного </a:t>
            </a:r>
            <a:r>
              <a:rPr lang="ru-RU" sz="1600" dirty="0" smtClean="0">
                <a:latin typeface="Helvetica Light"/>
              </a:rPr>
              <a:t>года).</a:t>
            </a:r>
          </a:p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Программа берет первого ребенка в списке, смотрит у него первый по приоритету сад, ищет, есть ли в данном саду группа заявленной специфики и подходящая по возрасту.</a:t>
            </a:r>
          </a:p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Если </a:t>
            </a:r>
            <a:r>
              <a:rPr lang="ru-RU" sz="1600" dirty="0">
                <a:latin typeface="Helvetica Light"/>
              </a:rPr>
              <a:t>не нашла - смотрит второй по приоритету сад и так до конца списка желаемых садов</a:t>
            </a:r>
            <a:r>
              <a:rPr lang="ru-RU" sz="1600" dirty="0" smtClean="0">
                <a:latin typeface="Helvetica Light"/>
              </a:rPr>
              <a:t>. </a:t>
            </a:r>
          </a:p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Если </a:t>
            </a:r>
            <a:r>
              <a:rPr lang="ru-RU" sz="1600" dirty="0">
                <a:latin typeface="Helvetica Light"/>
              </a:rPr>
              <a:t>во всех не нашла - смотрит, согласен ли родитель на группу кратковременного пребывания (ГКП): согласен - пробегает сады еще раз, не согласен - переход к следующему ребенку. </a:t>
            </a:r>
            <a:endParaRPr lang="ru-RU" sz="1600" dirty="0" smtClean="0">
              <a:latin typeface="Helvetica Light"/>
            </a:endParaRPr>
          </a:p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Если </a:t>
            </a:r>
            <a:r>
              <a:rPr lang="ru-RU" sz="1600" dirty="0">
                <a:latin typeface="Helvetica Light"/>
              </a:rPr>
              <a:t>в ГКП тоже мест нет - переход к следующему </a:t>
            </a:r>
            <a:r>
              <a:rPr lang="ru-RU" sz="1600" dirty="0" smtClean="0">
                <a:latin typeface="Helvetica Light"/>
              </a:rPr>
              <a:t>ребенку. </a:t>
            </a:r>
          </a:p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Если </a:t>
            </a:r>
            <a:r>
              <a:rPr lang="ru-RU" sz="1600" dirty="0">
                <a:latin typeface="Helvetica Light"/>
              </a:rPr>
              <a:t>нашла - место резервируется, переход к другому ребенку. </a:t>
            </a:r>
            <a:endParaRPr lang="ru-RU" sz="1600" dirty="0" smtClean="0">
              <a:latin typeface="Helvetica Light"/>
            </a:endParaRPr>
          </a:p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Если </a:t>
            </a:r>
            <a:r>
              <a:rPr lang="ru-RU" sz="1600" dirty="0">
                <a:latin typeface="Helvetica Light"/>
              </a:rPr>
              <a:t>заявляли компенсирующую группу, а мест ни в одном из желаемых садов нет - смотрит, согласен ли родитель на общеразвивающую группу. </a:t>
            </a:r>
            <a:endParaRPr lang="ru-RU" sz="1600" dirty="0" smtClean="0">
              <a:latin typeface="Helvetica Light"/>
            </a:endParaRPr>
          </a:p>
          <a:p>
            <a:pPr marL="265113" indent="-265113">
              <a:spcBef>
                <a:spcPts val="600"/>
              </a:spcBef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Если </a:t>
            </a:r>
            <a:r>
              <a:rPr lang="ru-RU" sz="1600" dirty="0">
                <a:latin typeface="Helvetica Light"/>
              </a:rPr>
              <a:t>согласен - пробегает все желаемые сады еще раз</a:t>
            </a:r>
            <a:r>
              <a:rPr lang="ru-RU" sz="1600" dirty="0" smtClean="0">
                <a:latin typeface="Helvetica Ligh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94034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178" y="1168400"/>
            <a:ext cx="8283642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РАСПРЕДЕЛЕНИЕ ДЕТЕЙ НА НОВЫЙ УЧЕБНЫЙ ГОД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119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ОСНОВНЫЕ ПРИНЦИПЫ ЗАЧИСЛЕНИЯ ДЕТЕЙ В ДОО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0009" y="1182638"/>
            <a:ext cx="8838891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  <a:buClr>
                <a:schemeClr val="tx2"/>
              </a:buClr>
              <a:buSzPct val="120000"/>
            </a:pPr>
            <a:r>
              <a:rPr lang="ru-RU" sz="1400" b="1" dirty="0">
                <a:latin typeface="Helvetica Light"/>
                <a:cs typeface="Helvetica Light"/>
              </a:rPr>
              <a:t>Приказ Минобрнауки </a:t>
            </a:r>
            <a:r>
              <a:rPr lang="ru-RU" sz="1400" b="1" dirty="0" err="1">
                <a:latin typeface="Helvetica Light"/>
                <a:cs typeface="Helvetica Light"/>
              </a:rPr>
              <a:t>Росиии</a:t>
            </a:r>
            <a:r>
              <a:rPr lang="ru-RU" sz="1400" b="1" dirty="0">
                <a:latin typeface="Helvetica Light"/>
                <a:cs typeface="Helvetica Light"/>
              </a:rPr>
              <a:t> от 08 апреля 2014 года № 293 «Об утверждении Порядка приема на обучение по образовательным программам дошкольного образования</a:t>
            </a:r>
            <a:r>
              <a:rPr lang="ru-RU" sz="1400" b="1" dirty="0" smtClean="0">
                <a:latin typeface="Helvetica Light"/>
                <a:cs typeface="Helvetica Light"/>
              </a:rPr>
              <a:t>»</a:t>
            </a:r>
            <a:endParaRPr lang="ru-RU" sz="1400" b="1" dirty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Helvetica Light"/>
              </a:rPr>
              <a:t>Прием </a:t>
            </a:r>
            <a:r>
              <a:rPr lang="ru-RU" sz="1400" dirty="0">
                <a:latin typeface="Helvetica Light"/>
              </a:rPr>
              <a:t>в образовательную организацию осуществляется в течение всего календарного года при наличии свободных мест</a:t>
            </a:r>
            <a:r>
              <a:rPr lang="ru-RU" sz="1400" dirty="0" smtClean="0">
                <a:latin typeface="Helvetica Light"/>
              </a:rPr>
              <a:t>.</a:t>
            </a: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ru-RU" sz="1400" dirty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Helvetica Light"/>
              </a:rPr>
              <a:t>Документы </a:t>
            </a:r>
            <a:r>
              <a:rPr lang="ru-RU" sz="1400" dirty="0">
                <a:latin typeface="Helvetica Light"/>
              </a:rPr>
              <a:t>о приеме подаются в образовательную организацию, в которую получено </a:t>
            </a:r>
            <a:r>
              <a:rPr lang="ru-RU" sz="1400" b="1" dirty="0" smtClean="0">
                <a:latin typeface="Helvetica Light"/>
              </a:rPr>
              <a:t>направление</a:t>
            </a:r>
            <a:r>
              <a:rPr lang="ru-RU" sz="1400" dirty="0" smtClean="0">
                <a:latin typeface="Helvetica Light"/>
              </a:rPr>
              <a:t>.</a:t>
            </a: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ru-RU" sz="1400" dirty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Helvetica Light"/>
              </a:rPr>
              <a:t>Прием </a:t>
            </a:r>
            <a:r>
              <a:rPr lang="ru-RU" sz="1400" dirty="0">
                <a:latin typeface="Helvetica Light"/>
              </a:rPr>
              <a:t>в образовательную организацию осуществляется по личному заявлению родителя (законного представителя) </a:t>
            </a:r>
            <a:r>
              <a:rPr lang="ru-RU" sz="1400" dirty="0" smtClean="0">
                <a:latin typeface="Helvetica Light"/>
              </a:rPr>
              <a:t>ребенка.</a:t>
            </a: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ru-RU" sz="1400" dirty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Helvetica Light"/>
              </a:rPr>
              <a:t>Дети </a:t>
            </a:r>
            <a:r>
              <a:rPr lang="ru-RU" sz="1400" dirty="0">
                <a:latin typeface="Helvetica Light"/>
              </a:rPr>
              <a:t>с ограниченными возможностями здоровья принимаются на обучение по адаптированной образовательной программе дошкольного образования только с согласия родителей (законных представителей) и на основании рекомендаций психолого-медико-педагогической комиссии</a:t>
            </a:r>
            <a:r>
              <a:rPr lang="ru-RU" sz="1400" dirty="0" smtClean="0">
                <a:latin typeface="Helvetica Light"/>
              </a:rPr>
              <a:t>.</a:t>
            </a: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ru-RU" sz="1400" dirty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Helvetica Light"/>
              </a:rPr>
              <a:t>После </a:t>
            </a:r>
            <a:r>
              <a:rPr lang="ru-RU" sz="1400" dirty="0">
                <a:latin typeface="Helvetica Light"/>
              </a:rPr>
              <a:t>приема </a:t>
            </a:r>
            <a:r>
              <a:rPr lang="ru-RU" sz="1400" dirty="0" smtClean="0">
                <a:latin typeface="Helvetica Light"/>
              </a:rPr>
              <a:t>документов образовательная </a:t>
            </a:r>
            <a:r>
              <a:rPr lang="ru-RU" sz="1400" dirty="0">
                <a:latin typeface="Helvetica Light"/>
              </a:rPr>
              <a:t>организация заключает договор об образовании по образовательным программам дошкольного образования </a:t>
            </a:r>
            <a:r>
              <a:rPr lang="ru-RU" sz="1400" dirty="0" smtClean="0">
                <a:latin typeface="Helvetica Light"/>
              </a:rPr>
              <a:t>с </a:t>
            </a:r>
            <a:r>
              <a:rPr lang="ru-RU" sz="1400" dirty="0">
                <a:latin typeface="Helvetica Light"/>
              </a:rPr>
              <a:t>родителями (законными представителями) ребенка.</a:t>
            </a: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ru-RU" sz="1400" dirty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Helvetica Light"/>
              </a:rPr>
              <a:t>Руководитель </a:t>
            </a:r>
            <a:r>
              <a:rPr lang="ru-RU" sz="1400" dirty="0">
                <a:latin typeface="Helvetica Light"/>
              </a:rPr>
              <a:t>образовательной организации издает распорядительный акт о зачислении ребенка в образовательную организацию (далее - распорядительный акт) в течение трех рабочих дней после заключения договора. </a:t>
            </a:r>
            <a:endParaRPr lang="ru-RU" sz="1400" dirty="0" smtClean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endParaRPr lang="ru-RU" sz="1400" dirty="0">
              <a:latin typeface="Helvetica Light"/>
            </a:endParaRPr>
          </a:p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latin typeface="Helvetica Light"/>
              </a:rPr>
              <a:t>После издания распорядительного акта ребенок снимается с учета детей, нуждающихся в предоставлении места в образовательной </a:t>
            </a:r>
            <a:r>
              <a:rPr lang="ru-RU" sz="1400" dirty="0" smtClean="0">
                <a:latin typeface="Helvetica Light"/>
              </a:rPr>
              <a:t>организации</a:t>
            </a:r>
            <a:endParaRPr lang="ru-RU" sz="1400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209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2555" y="-7983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030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СХЕМА ЗАЧИСЛЕНИЯ В ДОО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07331" y="3241675"/>
            <a:ext cx="9036050" cy="56880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dirty="0"/>
          </a:p>
        </p:txBody>
      </p:sp>
      <p:pic>
        <p:nvPicPr>
          <p:cNvPr id="3074" name="Picture 2" descr="Y:\Текущие проекты\ЭО\Зачисление в ДОО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35"/>
          <a:stretch/>
        </p:blipFill>
        <p:spPr bwMode="auto">
          <a:xfrm>
            <a:off x="691692" y="1200727"/>
            <a:ext cx="7308587" cy="548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005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2555" y="-7983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030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СХЕМА ОБМЕНА ДОО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07331" y="3241675"/>
            <a:ext cx="9036050" cy="56880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dirty="0"/>
          </a:p>
        </p:txBody>
      </p:sp>
      <p:pic>
        <p:nvPicPr>
          <p:cNvPr id="1026" name="Picture 2" descr="Y:\Текущие проекты\ЭО\Обмен ДОО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41"/>
          <a:stretch/>
        </p:blipFill>
        <p:spPr bwMode="auto">
          <a:xfrm>
            <a:off x="674067" y="1274616"/>
            <a:ext cx="7800976" cy="5431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908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2555" y="-7983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030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СХЕМА ПЕРЕВОДА ИЗ ОДНОЙ ДОО В ДРУГУЮ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07331" y="3241675"/>
            <a:ext cx="9036050" cy="56880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dirty="0"/>
          </a:p>
        </p:txBody>
      </p:sp>
      <p:pic>
        <p:nvPicPr>
          <p:cNvPr id="2050" name="Picture 2" descr="Y:\Текущие проекты\ЭО\Перевод из ДОО в ДОО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734" b="15526"/>
          <a:stretch/>
        </p:blipFill>
        <p:spPr bwMode="auto">
          <a:xfrm>
            <a:off x="674067" y="1045948"/>
            <a:ext cx="7800975" cy="491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20595" y="6090444"/>
            <a:ext cx="79986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2000" b="1" dirty="0" smtClean="0">
                <a:latin typeface="Helvetica Light"/>
                <a:cs typeface="Helvetica Light"/>
              </a:rPr>
              <a:t>Перевод детей из ДОО с группами для детей только до 3 лет осуществляется в другие ДОО вне общего распределения</a:t>
            </a:r>
            <a:endParaRPr lang="ru-RU" sz="2000" dirty="0" smtClean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005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899" y="1041840"/>
            <a:ext cx="8458200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28488"/>
            <a:ext cx="9144000" cy="446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ПЕРЕДАЧА ДАННЫХ О ДЕТЯХ, СТОЯЩИХ НА УЧЕТЕ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314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28487"/>
            <a:ext cx="9144000" cy="44698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ПЕРЕДАЧА ДАННЫХ О ДЕТЯХ, ЖЕЛАЮЩИХ СМЕНИТЬ ДОО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261" y="6134384"/>
            <a:ext cx="9007476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1600" b="1" dirty="0" smtClean="0">
                <a:latin typeface="Helvetica Light"/>
              </a:rPr>
              <a:t>Дети, желающие сменить ДОО, не входят в число детей, стоящих на учете </a:t>
            </a:r>
          </a:p>
          <a:p>
            <a:pPr algn="ctr"/>
            <a:r>
              <a:rPr lang="ru-RU" sz="1600" b="1" dirty="0" smtClean="0">
                <a:latin typeface="Helvetica Light"/>
              </a:rPr>
              <a:t>Они указываются «кроме того»</a:t>
            </a:r>
            <a:endParaRPr lang="ru-RU" sz="1600" dirty="0">
              <a:latin typeface="Helvetica Ligh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261" y="1095301"/>
            <a:ext cx="907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Helvetica Light"/>
              </a:rPr>
              <a:t>Желающие сменить ДОО </a:t>
            </a:r>
            <a:r>
              <a:rPr lang="ru-RU" sz="1400" dirty="0">
                <a:latin typeface="Helvetica Light"/>
              </a:rPr>
              <a:t>– дети, зачисленные в ДОО, вставшие на учет для получения места в другой ДОО (в том числе в порядке перевода), группе другой специфики или в группе с другим режимом работы. </a:t>
            </a:r>
          </a:p>
          <a:p>
            <a:endParaRPr lang="ru-RU" sz="1400" dirty="0">
              <a:latin typeface="Helvetica Light"/>
            </a:endParaRPr>
          </a:p>
          <a:p>
            <a:r>
              <a:rPr lang="ru-RU" sz="1400" dirty="0">
                <a:latin typeface="Helvetica Light"/>
              </a:rPr>
              <a:t>Дети, желающие сменить ДОО, показываются как стоящие на учете в той ДОО, в которой хотят получить место, а не в той, которую посещают в данный момент. </a:t>
            </a:r>
          </a:p>
          <a:p>
            <a:endParaRPr lang="ru-RU" sz="1400" dirty="0">
              <a:latin typeface="Helvetica Light"/>
            </a:endParaRPr>
          </a:p>
          <a:p>
            <a:r>
              <a:rPr lang="ru-RU" sz="1400" dirty="0">
                <a:latin typeface="Helvetica Light"/>
              </a:rPr>
              <a:t>Вместе с тем они показываются в контингенте той ДОО, которую посещают в данный момент.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059" y="3009834"/>
            <a:ext cx="7943850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8536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048000"/>
            <a:ext cx="8496300" cy="955675"/>
          </a:xfr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ea typeface="+mn-ea"/>
                <a:cs typeface="Helvetica Light"/>
              </a:rPr>
              <a:t>ПРИНЦИПЫ ВЕДЕНИЯ ДАННЫХ ПО ДОО</a:t>
            </a:r>
            <a:endParaRPr lang="ru-RU" sz="2000" b="1" cap="all" dirty="0">
              <a:solidFill>
                <a:schemeClr val="bg1"/>
              </a:solidFill>
              <a:latin typeface="Helvetica Light"/>
              <a:ea typeface="+mn-ea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101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129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3854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cs typeface="Helvetica Light"/>
              </a:rPr>
              <a:t>СТАТУСЫ ДОО</a:t>
            </a:r>
            <a:endParaRPr lang="ru-RU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1419" y="550164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</a:rPr>
              <a:t>Статус </a:t>
            </a:r>
            <a:r>
              <a:rPr lang="ru-RU" sz="1600" b="1" dirty="0">
                <a:latin typeface="Helvetica Light"/>
              </a:rPr>
              <a:t>устанавливается у ДОО целиком, а не у здания, в которых она располагается. </a:t>
            </a:r>
            <a:endParaRPr lang="ru-RU" sz="1600" b="1" dirty="0" smtClean="0">
              <a:latin typeface="Helvetica Light"/>
            </a:endParaRPr>
          </a:p>
          <a:p>
            <a:pPr algn="ctr"/>
            <a:endParaRPr lang="ru-RU" sz="1600" b="1" dirty="0" smtClean="0">
              <a:latin typeface="Helvetica Light"/>
            </a:endParaRPr>
          </a:p>
          <a:p>
            <a:pPr algn="ctr"/>
            <a:r>
              <a:rPr lang="ru-RU" sz="1600" b="1" dirty="0" smtClean="0">
                <a:latin typeface="Helvetica Light"/>
              </a:rPr>
              <a:t>Если </a:t>
            </a:r>
            <a:r>
              <a:rPr lang="ru-RU" sz="1600" b="1" dirty="0">
                <a:latin typeface="Helvetica Light"/>
              </a:rPr>
              <a:t>здание, в которой располагается ДОО, закрывается на </a:t>
            </a:r>
            <a:r>
              <a:rPr lang="ru-RU" sz="1600" b="1" dirty="0" smtClean="0">
                <a:latin typeface="Helvetica Light"/>
              </a:rPr>
              <a:t>ремонт</a:t>
            </a:r>
            <a:r>
              <a:rPr lang="ru-RU" sz="1600" b="1" dirty="0">
                <a:latin typeface="Helvetica Light"/>
              </a:rPr>
              <a:t>, </a:t>
            </a:r>
            <a:r>
              <a:rPr lang="ru-RU" sz="1600" b="1" dirty="0" smtClean="0">
                <a:latin typeface="Helvetica Light"/>
              </a:rPr>
              <a:t/>
            </a:r>
            <a:br>
              <a:rPr lang="ru-RU" sz="1600" b="1" dirty="0" smtClean="0">
                <a:latin typeface="Helvetica Light"/>
              </a:rPr>
            </a:br>
            <a:r>
              <a:rPr lang="ru-RU" sz="1600" b="1" dirty="0" smtClean="0">
                <a:latin typeface="Helvetica Light"/>
              </a:rPr>
              <a:t>а </a:t>
            </a:r>
            <a:r>
              <a:rPr lang="ru-RU" sz="1600" b="1" dirty="0">
                <a:latin typeface="Helvetica Light"/>
              </a:rPr>
              <a:t>дети из данной ДОО не отчисляются и посещают ДОО в другом здании, </a:t>
            </a:r>
            <a:r>
              <a:rPr lang="ru-RU" sz="1600" b="1" dirty="0" smtClean="0">
                <a:latin typeface="Helvetica Light"/>
              </a:rPr>
              <a:t/>
            </a:r>
            <a:br>
              <a:rPr lang="ru-RU" sz="1600" b="1" dirty="0" smtClean="0">
                <a:latin typeface="Helvetica Light"/>
              </a:rPr>
            </a:br>
            <a:r>
              <a:rPr lang="ru-RU" sz="1600" b="1" dirty="0" smtClean="0">
                <a:latin typeface="Helvetica Light"/>
              </a:rPr>
              <a:t>то </a:t>
            </a:r>
            <a:r>
              <a:rPr lang="ru-RU" sz="1600" b="1" dirty="0">
                <a:latin typeface="Helvetica Light"/>
              </a:rPr>
              <a:t>статус остается «Функционирует</a:t>
            </a:r>
            <a:r>
              <a:rPr lang="ru-RU" sz="1600" b="1" dirty="0" smtClean="0">
                <a:latin typeface="Helvetica Light"/>
              </a:rPr>
              <a:t>»</a:t>
            </a:r>
            <a:endParaRPr lang="ru-RU" sz="1600" b="1" dirty="0">
              <a:effectLst/>
              <a:latin typeface="Helvetica Ligh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9972" y="948804"/>
            <a:ext cx="877970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Helvetica Light"/>
              </a:rPr>
              <a:t>Реконструкция</a:t>
            </a:r>
            <a:r>
              <a:rPr lang="ru-RU" dirty="0">
                <a:latin typeface="Helvetica Light"/>
              </a:rPr>
              <a:t> – указывается в случае приостановлении деятельности ДОО для проведения </a:t>
            </a:r>
            <a:r>
              <a:rPr lang="ru-RU" dirty="0" smtClean="0">
                <a:latin typeface="Helvetica Light"/>
              </a:rPr>
              <a:t>реконструкции</a:t>
            </a:r>
          </a:p>
          <a:p>
            <a:endParaRPr lang="ru-RU" dirty="0" smtClean="0">
              <a:latin typeface="Helvetica Light"/>
            </a:endParaRPr>
          </a:p>
          <a:p>
            <a:pPr marL="0" lvl="3"/>
            <a:r>
              <a:rPr lang="ru-RU" b="1" dirty="0" smtClean="0">
                <a:latin typeface="Helvetica Light"/>
              </a:rPr>
              <a:t>Капитальный ремонт </a:t>
            </a:r>
            <a:r>
              <a:rPr lang="ru-RU" dirty="0" smtClean="0">
                <a:latin typeface="Helvetica Light"/>
              </a:rPr>
              <a:t>– указывается в случае приостановлении деятельности ДОО для проведения капитального ремонта</a:t>
            </a:r>
          </a:p>
          <a:p>
            <a:pPr marL="0" lvl="3"/>
            <a:endParaRPr lang="ru-RU" dirty="0" smtClean="0">
              <a:latin typeface="Helvetica Light"/>
            </a:endParaRPr>
          </a:p>
          <a:p>
            <a:pPr marL="0" lvl="3"/>
            <a:r>
              <a:rPr lang="ru-RU" b="1" dirty="0" smtClean="0">
                <a:latin typeface="Helvetica Light"/>
              </a:rPr>
              <a:t>Деятельность приостановлена </a:t>
            </a:r>
            <a:r>
              <a:rPr lang="ru-RU" dirty="0" smtClean="0">
                <a:latin typeface="Helvetica Light"/>
              </a:rPr>
              <a:t>– указывается в случае </a:t>
            </a:r>
            <a:r>
              <a:rPr lang="ru-RU" b="1" dirty="0" smtClean="0">
                <a:latin typeface="Helvetica Light"/>
              </a:rPr>
              <a:t>временного приостановлении деятельности </a:t>
            </a:r>
            <a:r>
              <a:rPr lang="ru-RU" dirty="0" smtClean="0">
                <a:latin typeface="Helvetica Light"/>
              </a:rPr>
              <a:t>ДОО в связи с проведением ремонтных работ, отсутствием детей дошкольного возраста и т.п. </a:t>
            </a:r>
            <a:br>
              <a:rPr lang="ru-RU" dirty="0" smtClean="0">
                <a:latin typeface="Helvetica Light"/>
              </a:rPr>
            </a:br>
            <a:r>
              <a:rPr lang="ru-RU" dirty="0" smtClean="0">
                <a:latin typeface="Helvetica Light"/>
              </a:rPr>
              <a:t>(есть НПА о приостановлении деятельности)</a:t>
            </a:r>
          </a:p>
          <a:p>
            <a:pPr marL="0" lvl="3"/>
            <a:endParaRPr lang="ru-RU" dirty="0" smtClean="0">
              <a:latin typeface="Helvetica Light"/>
            </a:endParaRPr>
          </a:p>
          <a:p>
            <a:pPr marL="0" lvl="3"/>
            <a:r>
              <a:rPr lang="ru-RU" b="1" dirty="0" smtClean="0">
                <a:latin typeface="Helvetica Light"/>
              </a:rPr>
              <a:t>Ожидает открытия </a:t>
            </a:r>
            <a:r>
              <a:rPr lang="ru-RU" dirty="0" smtClean="0">
                <a:latin typeface="Helvetica Light"/>
              </a:rPr>
              <a:t>– указывается для вновь создаваемых ДОО</a:t>
            </a:r>
          </a:p>
          <a:p>
            <a:pPr marL="0" lvl="3"/>
            <a:endParaRPr lang="ru-RU" dirty="0" smtClean="0">
              <a:latin typeface="Helvetica Light"/>
            </a:endParaRPr>
          </a:p>
          <a:p>
            <a:pPr marL="0" lvl="3"/>
            <a:r>
              <a:rPr lang="ru-RU" b="1" dirty="0" smtClean="0">
                <a:latin typeface="Helvetica Light"/>
              </a:rPr>
              <a:t>Контингент отсутствует </a:t>
            </a:r>
            <a:r>
              <a:rPr lang="ru-RU" dirty="0" smtClean="0">
                <a:latin typeface="Helvetica Light"/>
              </a:rPr>
              <a:t>– указывается при временном отсутствии контингента воспитанников в функционирующих ДОО</a:t>
            </a:r>
          </a:p>
        </p:txBody>
      </p:sp>
    </p:spTree>
    <p:extLst>
      <p:ext uri="{BB962C8B-B14F-4D97-AF65-F5344CB8AC3E}">
        <p14:creationId xmlns:p14="http://schemas.microsoft.com/office/powerpoint/2010/main" xmlns="" val="307639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129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3854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cs typeface="Helvetica Light"/>
              </a:rPr>
              <a:t>Тип собственности ДОО</a:t>
            </a:r>
            <a:endParaRPr lang="ru-RU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553" y="938261"/>
            <a:ext cx="905402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Муниципальная</a:t>
            </a:r>
            <a:r>
              <a:rPr lang="ru-RU" sz="1200" dirty="0" smtClean="0">
                <a:latin typeface="Helvetica Light"/>
              </a:rPr>
              <a:t> </a:t>
            </a:r>
            <a:r>
              <a:rPr lang="ru-RU" sz="1200" dirty="0">
                <a:latin typeface="Helvetica Light"/>
              </a:rPr>
              <a:t>– образовательная организация, созданная муниципальным образованием (муниципальным районом или городским округом</a:t>
            </a:r>
            <a:r>
              <a:rPr lang="ru-RU" sz="1200" dirty="0" smtClean="0">
                <a:latin typeface="Helvetica Light"/>
              </a:rPr>
              <a:t>)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Государственная</a:t>
            </a:r>
            <a:r>
              <a:rPr lang="ru-RU" sz="1200" dirty="0" smtClean="0">
                <a:latin typeface="Helvetica Light"/>
              </a:rPr>
              <a:t> </a:t>
            </a:r>
            <a:r>
              <a:rPr lang="ru-RU" sz="1200" dirty="0">
                <a:latin typeface="Helvetica Light"/>
              </a:rPr>
              <a:t>– образовательная организация, созданная субъектом </a:t>
            </a:r>
            <a:r>
              <a:rPr lang="ru-RU" sz="1200" dirty="0" smtClean="0">
                <a:latin typeface="Helvetica Light"/>
              </a:rPr>
              <a:t>РФ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Частная </a:t>
            </a:r>
            <a:r>
              <a:rPr lang="ru-RU" sz="1200" b="1" dirty="0">
                <a:latin typeface="Helvetica Light"/>
              </a:rPr>
              <a:t>(есть лицензия</a:t>
            </a:r>
            <a:r>
              <a:rPr lang="ru-RU" sz="1200" dirty="0">
                <a:latin typeface="Helvetica Light"/>
              </a:rPr>
              <a:t>) - образовательная </a:t>
            </a:r>
            <a:r>
              <a:rPr lang="ru-RU" sz="1200" dirty="0" smtClean="0">
                <a:latin typeface="Helvetica Light"/>
              </a:rPr>
              <a:t>организация</a:t>
            </a:r>
            <a:r>
              <a:rPr lang="ru-RU" sz="1200" dirty="0">
                <a:latin typeface="Helvetica Light"/>
              </a:rPr>
              <a:t>, созданная физическим лицом или частной организацией, имеющая лицензию на образовательную </a:t>
            </a:r>
            <a:r>
              <a:rPr lang="ru-RU" sz="1200" dirty="0" smtClean="0">
                <a:latin typeface="Helvetica Light"/>
              </a:rPr>
              <a:t>деятельность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Частная </a:t>
            </a:r>
            <a:r>
              <a:rPr lang="ru-RU" sz="1200" b="1" dirty="0">
                <a:latin typeface="Helvetica Light"/>
              </a:rPr>
              <a:t>(без лицензии) </a:t>
            </a:r>
            <a:r>
              <a:rPr lang="ru-RU" sz="1200" dirty="0">
                <a:latin typeface="Helvetica Light"/>
              </a:rPr>
              <a:t>- образовательная организация, созданная физическим лицом или частной организацией, не имеющая лицензии на образовательную </a:t>
            </a:r>
            <a:r>
              <a:rPr lang="ru-RU" sz="1200" dirty="0" smtClean="0">
                <a:latin typeface="Helvetica Light"/>
              </a:rPr>
              <a:t>деятельность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Индивидуальный </a:t>
            </a:r>
            <a:r>
              <a:rPr lang="ru-RU" sz="1200" b="1" dirty="0">
                <a:latin typeface="Helvetica Light"/>
              </a:rPr>
              <a:t>предприниматель, ИП (есть лицензия) </a:t>
            </a:r>
            <a:r>
              <a:rPr lang="ru-RU" sz="1200" dirty="0">
                <a:latin typeface="Helvetica Light"/>
              </a:rPr>
              <a:t>– физическое лицо, осуществляющее образовательную деятельность без образования юридического </a:t>
            </a:r>
            <a:r>
              <a:rPr lang="ru-RU" sz="1200" dirty="0" smtClean="0">
                <a:latin typeface="Helvetica Light"/>
              </a:rPr>
              <a:t>лица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Индивидуальный </a:t>
            </a:r>
            <a:r>
              <a:rPr lang="ru-RU" sz="1200" b="1" dirty="0">
                <a:latin typeface="Helvetica Light"/>
              </a:rPr>
              <a:t>предприниматель, ИП (без лицензии) </a:t>
            </a:r>
            <a:r>
              <a:rPr lang="ru-RU" sz="1200" dirty="0">
                <a:latin typeface="Helvetica Light"/>
              </a:rPr>
              <a:t>– физическое лицо, осуществляющее деятельность по присмотру и уходу за детьми дошкольного возраста без образования юридического </a:t>
            </a:r>
            <a:r>
              <a:rPr lang="ru-RU" sz="1200" dirty="0" smtClean="0">
                <a:latin typeface="Helvetica Light"/>
              </a:rPr>
              <a:t>лица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Федеральная</a:t>
            </a:r>
            <a:r>
              <a:rPr lang="ru-RU" sz="1200" dirty="0" smtClean="0">
                <a:latin typeface="Helvetica Light"/>
              </a:rPr>
              <a:t> </a:t>
            </a:r>
            <a:r>
              <a:rPr lang="ru-RU" sz="1200" dirty="0">
                <a:latin typeface="Helvetica Light"/>
              </a:rPr>
              <a:t>– образовательная организация, созданная Российской Федерацией (федеральными органами государственной власти</a:t>
            </a:r>
            <a:r>
              <a:rPr lang="ru-RU" sz="1200" dirty="0" smtClean="0">
                <a:latin typeface="Helvetica Light"/>
              </a:rPr>
              <a:t>) </a:t>
            </a:r>
          </a:p>
          <a:p>
            <a:endParaRPr lang="ru-RU" sz="1200" dirty="0">
              <a:latin typeface="Helvetica Light"/>
            </a:endParaRPr>
          </a:p>
          <a:p>
            <a:r>
              <a:rPr lang="ru-RU" sz="1200" dirty="0" smtClean="0">
                <a:latin typeface="Helvetica Light"/>
              </a:rPr>
              <a:t>ДОО </a:t>
            </a:r>
            <a:r>
              <a:rPr lang="ru-RU" sz="1200" dirty="0">
                <a:latin typeface="Helvetica Light"/>
              </a:rPr>
              <a:t>ОАО «РЖД», «Газпром» относятся к частной собственности; </a:t>
            </a:r>
            <a:endParaRPr lang="ru-RU" sz="1200" dirty="0" smtClean="0">
              <a:latin typeface="Helvetica Light"/>
            </a:endParaRPr>
          </a:p>
          <a:p>
            <a:r>
              <a:rPr lang="ru-RU" sz="1200" dirty="0" smtClean="0">
                <a:latin typeface="Helvetica Light"/>
              </a:rPr>
              <a:t>ДОО </a:t>
            </a:r>
            <a:r>
              <a:rPr lang="ru-RU" sz="1200" dirty="0">
                <a:latin typeface="Helvetica Light"/>
              </a:rPr>
              <a:t>Минобороны России относятся к федеральной собственности.</a:t>
            </a:r>
          </a:p>
          <a:p>
            <a:endParaRPr lang="ru-RU" sz="1200" dirty="0">
              <a:latin typeface="Helvetica Light"/>
            </a:endParaRPr>
          </a:p>
        </p:txBody>
      </p:sp>
      <p:sp>
        <p:nvSpPr>
          <p:cNvPr id="23" name="Rectangle 4"/>
          <p:cNvSpPr/>
          <p:nvPr/>
        </p:nvSpPr>
        <p:spPr>
          <a:xfrm>
            <a:off x="0" y="4160390"/>
            <a:ext cx="9144000" cy="3854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cs typeface="Helvetica Light"/>
              </a:rPr>
              <a:t>организационная структура ДОО</a:t>
            </a:r>
            <a:endParaRPr lang="ru-RU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8574" y="4548236"/>
            <a:ext cx="90540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Дошкольная </a:t>
            </a:r>
            <a:r>
              <a:rPr lang="ru-RU" sz="1200" b="1" dirty="0">
                <a:latin typeface="Helvetica Light"/>
              </a:rPr>
              <a:t>образовательная организация </a:t>
            </a:r>
            <a:r>
              <a:rPr lang="ru-RU" sz="1200" dirty="0">
                <a:latin typeface="Helvetica Light"/>
              </a:rPr>
              <a:t>– образовательная организация, осуществляющая в качестве основной цели ее деятельности образовательную деятельность по образовательным программам дошкольного образования, присмотр и уход за </a:t>
            </a:r>
            <a:r>
              <a:rPr lang="ru-RU" sz="1200" dirty="0" smtClean="0">
                <a:latin typeface="Helvetica Light"/>
              </a:rPr>
              <a:t>детьми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Дошкольные </a:t>
            </a:r>
            <a:r>
              <a:rPr lang="ru-RU" sz="1200" b="1" dirty="0">
                <a:latin typeface="Helvetica Light"/>
              </a:rPr>
              <a:t>группы при общеобразовательной организации </a:t>
            </a:r>
            <a:r>
              <a:rPr lang="ru-RU" sz="1200" dirty="0">
                <a:latin typeface="Helvetica Light"/>
              </a:rPr>
              <a:t>(включая начальные школы-сады</a:t>
            </a:r>
            <a:r>
              <a:rPr lang="ru-RU" sz="1200" dirty="0" smtClean="0">
                <a:latin typeface="Helvetica Light"/>
              </a:rPr>
              <a:t>)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Дошкольные </a:t>
            </a:r>
            <a:r>
              <a:rPr lang="ru-RU" sz="1200" b="1" dirty="0">
                <a:latin typeface="Helvetica Light"/>
              </a:rPr>
              <a:t>группы при другой организации </a:t>
            </a:r>
            <a:r>
              <a:rPr lang="ru-RU" sz="1200" dirty="0">
                <a:latin typeface="Helvetica Light"/>
              </a:rPr>
              <a:t>(кроме ВУЗов</a:t>
            </a:r>
            <a:r>
              <a:rPr lang="ru-RU" sz="1200" dirty="0" smtClean="0">
                <a:latin typeface="Helvetica Light"/>
              </a:rPr>
              <a:t>)</a:t>
            </a:r>
            <a:endParaRPr lang="ru-RU" sz="1200" dirty="0">
              <a:latin typeface="Helvetica Light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b="1" dirty="0" smtClean="0">
                <a:latin typeface="Helvetica Light"/>
              </a:rPr>
              <a:t>Дошкольные </a:t>
            </a:r>
            <a:r>
              <a:rPr lang="ru-RU" sz="1200" b="1" dirty="0">
                <a:latin typeface="Helvetica Light"/>
              </a:rPr>
              <a:t>группы при </a:t>
            </a:r>
            <a:r>
              <a:rPr lang="ru-RU" sz="1200" b="1" dirty="0" smtClean="0">
                <a:latin typeface="Helvetica Light"/>
              </a:rPr>
              <a:t>ВУЗе</a:t>
            </a:r>
            <a:endParaRPr lang="ru-RU" sz="1200" dirty="0">
              <a:latin typeface="Helvetica Light"/>
            </a:endParaRPr>
          </a:p>
          <a:p>
            <a:endParaRPr lang="ru-RU" sz="1200" dirty="0" smtClean="0">
              <a:latin typeface="Helvetica Light"/>
            </a:endParaRPr>
          </a:p>
          <a:p>
            <a:r>
              <a:rPr lang="ru-RU" sz="1200" dirty="0" smtClean="0">
                <a:latin typeface="Helvetica Light"/>
              </a:rPr>
              <a:t>Обособленные </a:t>
            </a:r>
            <a:r>
              <a:rPr lang="ru-RU" sz="1200" dirty="0">
                <a:latin typeface="Helvetica Light"/>
              </a:rPr>
              <a:t>структурные подразделения (филиалы) не выделяются, информация показывается </a:t>
            </a:r>
            <a:r>
              <a:rPr lang="ru-RU" sz="1200" dirty="0" smtClean="0">
                <a:latin typeface="Helvetica Light"/>
              </a:rPr>
              <a:t>по «головной» ДОО</a:t>
            </a:r>
            <a:r>
              <a:rPr lang="ru-RU" sz="1200" dirty="0">
                <a:latin typeface="Helvetica Light"/>
              </a:rPr>
              <a:t>. </a:t>
            </a:r>
            <a:endParaRPr lang="ru-RU" sz="1200" dirty="0" smtClean="0">
              <a:latin typeface="Helvetica Light"/>
            </a:endParaRPr>
          </a:p>
          <a:p>
            <a:endParaRPr lang="ru-RU" sz="1200" dirty="0">
              <a:latin typeface="Helvetica Light"/>
            </a:endParaRPr>
          </a:p>
          <a:p>
            <a:r>
              <a:rPr lang="ru-RU" sz="1200" dirty="0" smtClean="0">
                <a:latin typeface="Helvetica Light"/>
              </a:rPr>
              <a:t>Для </a:t>
            </a:r>
            <a:r>
              <a:rPr lang="ru-RU" sz="1200" dirty="0">
                <a:latin typeface="Helvetica Light"/>
              </a:rPr>
              <a:t>ИП показывается </a:t>
            </a:r>
            <a:r>
              <a:rPr lang="ru-RU" sz="1200" dirty="0" err="1" smtClean="0">
                <a:latin typeface="Helvetica Light"/>
              </a:rPr>
              <a:t>structure</a:t>
            </a:r>
            <a:r>
              <a:rPr lang="ru-RU" sz="1200" dirty="0" smtClean="0">
                <a:latin typeface="Helvetica Light"/>
              </a:rPr>
              <a:t>="1", </a:t>
            </a:r>
            <a:r>
              <a:rPr lang="ru-RU" sz="1200" dirty="0">
                <a:latin typeface="Helvetica Light"/>
              </a:rPr>
              <a:t>если ИП занимается только реализацией программ дошкольного образования и/или присмотром и уходом за детьми дошкольного возраста, или </a:t>
            </a:r>
            <a:r>
              <a:rPr lang="ru-RU" sz="1200" dirty="0" err="1" smtClean="0">
                <a:latin typeface="Helvetica Light"/>
              </a:rPr>
              <a:t>structure</a:t>
            </a:r>
            <a:r>
              <a:rPr lang="ru-RU" sz="1200" dirty="0" smtClean="0">
                <a:latin typeface="Helvetica Light"/>
              </a:rPr>
              <a:t>="</a:t>
            </a:r>
            <a:r>
              <a:rPr lang="ru-RU" sz="1200" dirty="0">
                <a:latin typeface="Helvetica Light"/>
              </a:rPr>
              <a:t>3", если ИП ведет также иную деятельность.</a:t>
            </a:r>
          </a:p>
        </p:txBody>
      </p:sp>
    </p:spTree>
    <p:extLst>
      <p:ext uri="{BB962C8B-B14F-4D97-AF65-F5344CB8AC3E}">
        <p14:creationId xmlns:p14="http://schemas.microsoft.com/office/powerpoint/2010/main" xmlns="" val="83924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446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ТИПОВЫЕ ОШИБКИ ПЕРЕДАЧИ ДАННЫХ ПО ДОО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4874" y="983532"/>
            <a:ext cx="8623301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</a:t>
            </a:r>
            <a:r>
              <a:rPr lang="ru-RU" sz="1600" dirty="0">
                <a:latin typeface="Helvetica Light"/>
              </a:rPr>
              <a:t>указаны </a:t>
            </a:r>
            <a:r>
              <a:rPr lang="ru-RU" sz="1600" dirty="0" smtClean="0">
                <a:latin typeface="Helvetica Light"/>
              </a:rPr>
              <a:t>названия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адреса расположения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данные об адресе электронной почты, сайте, телефонах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 тип местности, в которой располагается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 статус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указана организационная структура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 тип собственности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данные о режиме работы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данные о наличии лицензии на ведение образовательной деятельности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указано число зданий и групп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Структурные подразделения (филиалы) ДОО передаются как отдельные </a:t>
            </a:r>
            <a:r>
              <a:rPr lang="ru-RU" sz="1600" dirty="0" err="1" smtClean="0">
                <a:latin typeface="Helvetica Light"/>
              </a:rPr>
              <a:t>юр.лица</a:t>
            </a:r>
            <a:endParaRPr lang="ru-RU" sz="1600" dirty="0">
              <a:latin typeface="Helvetica Light"/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0" y="4911694"/>
            <a:ext cx="9144000" cy="4318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МЕТОД  ИСПРАВЛЕНИЯ ОШИБОК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4873" y="5415264"/>
            <a:ext cx="902850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Проверка корректности данных в разделах «Отчеты», «Карта ДОО», «Отчетные формы»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Внесение изменений в данные по ДОО в региональной систему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Разрешение изменения данных только при вводе реквизитов подтверждающих документов</a:t>
            </a:r>
            <a:endParaRPr lang="ru-RU" sz="1600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967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129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4906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cs typeface="Helvetica Light"/>
              </a:rPr>
              <a:t>АЛГОРИТМ действий при создании ДОО</a:t>
            </a:r>
            <a:endParaRPr lang="ru-RU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716" y="3036713"/>
            <a:ext cx="2148370" cy="1077218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Создание ДОО</a:t>
            </a:r>
          </a:p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(проведение строительных или ремонтных работ)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16200000">
            <a:off x="2341236" y="3488707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16200000">
            <a:off x="4015270" y="3488706"/>
            <a:ext cx="304800" cy="254001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345011" y="3077657"/>
            <a:ext cx="1564944" cy="1077218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Разрешение служб о приеме детей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625600" y="2419677"/>
            <a:ext cx="2387452" cy="338554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Ожидает открытия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661581" y="3200489"/>
            <a:ext cx="1351470" cy="830997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Акт об окончании работ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0" name="Стрелка вправо 39"/>
          <p:cNvSpPr/>
          <p:nvPr/>
        </p:nvSpPr>
        <p:spPr>
          <a:xfrm>
            <a:off x="145695" y="1019175"/>
            <a:ext cx="2148370" cy="1350418"/>
          </a:xfrm>
          <a:prstGeom prst="rightArrow">
            <a:avLst>
              <a:gd name="adj1" fmla="val 58598"/>
              <a:gd name="adj2" fmla="val 5322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Helvetica Light"/>
              </a:rPr>
              <a:t>Создание юридического лица</a:t>
            </a:r>
            <a:endParaRPr lang="ru-RU" sz="1600" b="1" dirty="0">
              <a:latin typeface="Helvetica Light"/>
            </a:endParaRPr>
          </a:p>
        </p:txBody>
      </p:sp>
      <p:sp>
        <p:nvSpPr>
          <p:cNvPr id="41" name="Стрелка вправо 40"/>
          <p:cNvSpPr/>
          <p:nvPr/>
        </p:nvSpPr>
        <p:spPr>
          <a:xfrm>
            <a:off x="2646788" y="4230043"/>
            <a:ext cx="3440906" cy="653143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Helvetica Light"/>
              </a:rPr>
              <a:t>Распределение детей в ДОО</a:t>
            </a:r>
            <a:endParaRPr lang="ru-RU" sz="1600" b="1" dirty="0">
              <a:latin typeface="Helvetica Light"/>
            </a:endParaRPr>
          </a:p>
        </p:txBody>
      </p:sp>
      <p:sp>
        <p:nvSpPr>
          <p:cNvPr id="42" name="Стрелка вниз 41"/>
          <p:cNvSpPr/>
          <p:nvPr/>
        </p:nvSpPr>
        <p:spPr>
          <a:xfrm rot="16200000">
            <a:off x="5913585" y="3466937"/>
            <a:ext cx="304800" cy="254001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6250152" y="3370044"/>
            <a:ext cx="1564944" cy="584775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Зачисление</a:t>
            </a:r>
          </a:p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детей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390415" y="2286943"/>
            <a:ext cx="1478807" cy="58477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Контингент отсутствует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6192986" y="2405163"/>
            <a:ext cx="2202137" cy="338554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Функционирует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250152" y="4244557"/>
            <a:ext cx="1376102" cy="58477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Присмотр  и уход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7757040" y="4244557"/>
            <a:ext cx="1376102" cy="58477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err="1" smtClean="0">
                <a:latin typeface="Helvetica Light"/>
                <a:cs typeface="Helvetica Light"/>
              </a:rPr>
              <a:t>Образоват</a:t>
            </a:r>
            <a:r>
              <a:rPr lang="ru-RU" sz="1600" b="1" dirty="0" smtClean="0">
                <a:latin typeface="Helvetica Light"/>
                <a:cs typeface="Helvetica Light"/>
              </a:rPr>
              <a:t>. </a:t>
            </a:r>
            <a:r>
              <a:rPr lang="ru-RU" sz="1600" b="1" dirty="0" err="1" smtClean="0">
                <a:latin typeface="Helvetica Light"/>
                <a:cs typeface="Helvetica Light"/>
              </a:rPr>
              <a:t>деятельн</a:t>
            </a:r>
            <a:r>
              <a:rPr lang="ru-RU" sz="1600" b="1" dirty="0" smtClean="0">
                <a:latin typeface="Helvetica Light"/>
                <a:cs typeface="Helvetica Light"/>
              </a:rPr>
              <a:t>.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9" name="Стрелка вправо 48"/>
          <p:cNvSpPr/>
          <p:nvPr/>
        </p:nvSpPr>
        <p:spPr>
          <a:xfrm>
            <a:off x="172715" y="4933065"/>
            <a:ext cx="7824656" cy="698478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Helvetica Light"/>
              </a:rPr>
              <a:t>Получение лицензии на образовательную деятельность</a:t>
            </a:r>
            <a:endParaRPr lang="ru-RU" sz="1600" b="1" dirty="0">
              <a:latin typeface="Helvetica Light"/>
            </a:endParaRPr>
          </a:p>
        </p:txBody>
      </p:sp>
      <p:cxnSp>
        <p:nvCxnSpPr>
          <p:cNvPr id="52" name="Прямая со стрелкой 51"/>
          <p:cNvCxnSpPr>
            <a:endCxn id="37" idx="0"/>
          </p:cNvCxnSpPr>
          <p:nvPr/>
        </p:nvCxnSpPr>
        <p:spPr>
          <a:xfrm flipH="1">
            <a:off x="2819326" y="1812046"/>
            <a:ext cx="460903" cy="6076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5094514" y="1826560"/>
            <a:ext cx="72572" cy="4603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endCxn id="45" idx="0"/>
          </p:cNvCxnSpPr>
          <p:nvPr/>
        </p:nvCxnSpPr>
        <p:spPr>
          <a:xfrm>
            <a:off x="6604000" y="1797532"/>
            <a:ext cx="690055" cy="6076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37" idx="3"/>
            <a:endCxn id="44" idx="1"/>
          </p:cNvCxnSpPr>
          <p:nvPr/>
        </p:nvCxnSpPr>
        <p:spPr>
          <a:xfrm flipV="1">
            <a:off x="4013052" y="2579331"/>
            <a:ext cx="377363" cy="96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44" idx="3"/>
            <a:endCxn id="45" idx="1"/>
          </p:cNvCxnSpPr>
          <p:nvPr/>
        </p:nvCxnSpPr>
        <p:spPr>
          <a:xfrm flipV="1">
            <a:off x="5869222" y="2574440"/>
            <a:ext cx="323764" cy="48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stCxn id="49" idx="3"/>
            <a:endCxn id="48" idx="2"/>
          </p:cNvCxnSpPr>
          <p:nvPr/>
        </p:nvCxnSpPr>
        <p:spPr>
          <a:xfrm flipV="1">
            <a:off x="7997371" y="4829332"/>
            <a:ext cx="447720" cy="4529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>
            <a:stCxn id="43" idx="2"/>
          </p:cNvCxnSpPr>
          <p:nvPr/>
        </p:nvCxnSpPr>
        <p:spPr>
          <a:xfrm>
            <a:off x="7032624" y="3954819"/>
            <a:ext cx="0" cy="2897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>
            <a:stCxn id="43" idx="3"/>
            <a:endCxn id="48" idx="0"/>
          </p:cNvCxnSpPr>
          <p:nvPr/>
        </p:nvCxnSpPr>
        <p:spPr>
          <a:xfrm>
            <a:off x="7815096" y="3662432"/>
            <a:ext cx="629995" cy="5821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2321085" y="1488006"/>
            <a:ext cx="6771495" cy="33855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Внесение ДОО в региональную систему и ФСПЭО</a:t>
            </a:r>
            <a:endParaRPr lang="ru-RU" sz="1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404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3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129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4906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cs typeface="Helvetica Light"/>
              </a:rPr>
              <a:t>АЛГОРИТМ действий при реорганизации и закрытии ДОО</a:t>
            </a:r>
            <a:endParaRPr lang="ru-RU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716" y="1107112"/>
            <a:ext cx="1740855" cy="83099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Закрытие (ликвидация) ДОО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1610048" y="3262979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464372" y="3258230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22514" y="4462138"/>
            <a:ext cx="5125817" cy="58477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Прикрепление здания ДОО_1 с группами и детьми к ДОО_2 в региональной системе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3128" y="4447646"/>
            <a:ext cx="3057522" cy="1077218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Helvetica Light"/>
                <a:cs typeface="Helvetica Light"/>
              </a:rPr>
              <a:t>Прикрепление здания </a:t>
            </a:r>
            <a:r>
              <a:rPr lang="ru-RU" sz="1600" b="1" dirty="0" smtClean="0">
                <a:latin typeface="Helvetica Light"/>
                <a:cs typeface="Helvetica Light"/>
              </a:rPr>
              <a:t>ДОО_1 и ДОО_2 </a:t>
            </a:r>
            <a:r>
              <a:rPr lang="ru-RU" sz="1600" b="1" dirty="0">
                <a:latin typeface="Helvetica Light"/>
                <a:cs typeface="Helvetica Light"/>
              </a:rPr>
              <a:t>с группами и детьми к </a:t>
            </a:r>
            <a:r>
              <a:rPr lang="ru-RU" sz="1600" b="1" dirty="0" smtClean="0">
                <a:latin typeface="Helvetica Light"/>
                <a:cs typeface="Helvetica Light"/>
              </a:rPr>
              <a:t>ДОО_3 </a:t>
            </a:r>
            <a:r>
              <a:rPr lang="ru-RU" sz="1600" b="1" dirty="0">
                <a:latin typeface="Helvetica Light"/>
                <a:cs typeface="Helvetica Light"/>
              </a:rPr>
              <a:t>в региональной системе</a:t>
            </a:r>
          </a:p>
        </p:txBody>
      </p:sp>
      <p:sp>
        <p:nvSpPr>
          <p:cNvPr id="14" name="Стрелка вниз 13"/>
          <p:cNvSpPr/>
          <p:nvPr/>
        </p:nvSpPr>
        <p:spPr>
          <a:xfrm>
            <a:off x="7410466" y="3262979"/>
            <a:ext cx="304800" cy="25400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467551" y="1368209"/>
            <a:ext cx="1671994" cy="1077218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Прекращение выгрузки в региональной системе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1605592" y="4174594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16200000">
            <a:off x="1921656" y="1374096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449071" y="1375878"/>
            <a:ext cx="2548259" cy="107721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Письмо об исключении ДОО в ФСПЭО с указанием причин закрытия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4" name="Стрелка вниз 23"/>
          <p:cNvSpPr/>
          <p:nvPr/>
        </p:nvSpPr>
        <p:spPr>
          <a:xfrm rot="16200000">
            <a:off x="4113924" y="1374096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72716" y="2897279"/>
            <a:ext cx="8766511" cy="338554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Реорганизация ДОО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585214" y="3541989"/>
            <a:ext cx="2063117" cy="584775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Присоединение ДОО_1 к ДОО_2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445892" y="3558699"/>
            <a:ext cx="2063117" cy="584775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Слияние ДОО_1 и ДОО_2 в ДОО_3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30890" y="3557084"/>
            <a:ext cx="2063117" cy="584775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Передача здания ДОО_1 в ДОО_2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7404114" y="4165070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>
            <a:off x="4464372" y="4168244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522514" y="5132905"/>
            <a:ext cx="5122640" cy="58477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Прекращение выгрузки ДОО_1 </a:t>
            </a:r>
          </a:p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в региональной системе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22514" y="5794263"/>
            <a:ext cx="5125817" cy="338554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Выгрузка ДОО_2 в ФСПЭО с новыми данными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270934" y="2068063"/>
            <a:ext cx="1853875" cy="58477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Перевод детей в другие ДОО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270826" y="1100112"/>
            <a:ext cx="1833875" cy="830997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Отсутствие контингента и потребности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2716" y="2215106"/>
            <a:ext cx="1740855" cy="338554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Ветхость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0" name="Стрелка вниз 39"/>
          <p:cNvSpPr/>
          <p:nvPr/>
        </p:nvSpPr>
        <p:spPr>
          <a:xfrm>
            <a:off x="937266" y="1961105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трелка вниз 40"/>
          <p:cNvSpPr/>
          <p:nvPr/>
        </p:nvSpPr>
        <p:spPr>
          <a:xfrm rot="16200000">
            <a:off x="1932545" y="2230717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трелка вниз 41"/>
          <p:cNvSpPr/>
          <p:nvPr/>
        </p:nvSpPr>
        <p:spPr>
          <a:xfrm rot="16200000">
            <a:off x="4128439" y="2195061"/>
            <a:ext cx="304800" cy="254001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трелка вниз 42"/>
          <p:cNvSpPr/>
          <p:nvPr/>
        </p:nvSpPr>
        <p:spPr>
          <a:xfrm rot="16200000">
            <a:off x="6155157" y="1768788"/>
            <a:ext cx="304800" cy="254001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0" y="2754436"/>
            <a:ext cx="9144000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5893128" y="5601366"/>
            <a:ext cx="3057522" cy="58477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Прекращение выгрузки ДОО_1 и ДОО_2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881705" y="6273225"/>
            <a:ext cx="3057522" cy="338554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Выгрузка ДОО_3 в ФСПЭО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22514" y="6244196"/>
            <a:ext cx="5128998" cy="58477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Письмо об исключении ДОО в ФСПЭО </a:t>
            </a:r>
          </a:p>
          <a:p>
            <a:pPr algn="ctr"/>
            <a:r>
              <a:rPr lang="ru-RU" sz="1600" b="1" dirty="0" smtClean="0">
                <a:latin typeface="Helvetica Light"/>
                <a:cs typeface="Helvetica Light"/>
              </a:rPr>
              <a:t>с указанием вида реорганизации</a:t>
            </a:r>
            <a:endParaRPr lang="ru-RU" sz="1600" b="1" dirty="0">
              <a:latin typeface="Helvetica Light"/>
              <a:cs typeface="Helvetica Light"/>
            </a:endParaRPr>
          </a:p>
        </p:txBody>
      </p:sp>
      <p:sp>
        <p:nvSpPr>
          <p:cNvPr id="34" name="Стрелка вниз 33"/>
          <p:cNvSpPr/>
          <p:nvPr/>
        </p:nvSpPr>
        <p:spPr>
          <a:xfrm>
            <a:off x="2884812" y="6059140"/>
            <a:ext cx="304800" cy="254001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трелка влево 49"/>
          <p:cNvSpPr/>
          <p:nvPr/>
        </p:nvSpPr>
        <p:spPr>
          <a:xfrm>
            <a:off x="5616126" y="6313141"/>
            <a:ext cx="247974" cy="298638"/>
          </a:xfrm>
          <a:prstGeom prst="lef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065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ТИПОВЫЕ ОШИБКИ ПЕРЕДАЧИ ДАННЫХ ПО ЗДАНИЯМ ДОО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00" y="1106078"/>
            <a:ext cx="9280644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400" dirty="0" smtClean="0">
                <a:latin typeface="Helvetica Light"/>
              </a:rPr>
              <a:t>Неправильно указаны адреса расположения зданий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400" dirty="0">
                <a:latin typeface="Helvetica Light"/>
              </a:rPr>
              <a:t>Неправильно указан тип местности, в которой располагается ДОО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400" dirty="0" smtClean="0">
                <a:latin typeface="Helvetica Light"/>
              </a:rPr>
              <a:t>Неправильно указан тип здания</a:t>
            </a:r>
          </a:p>
          <a:p>
            <a:pPr marL="449263" indent="-187325"/>
            <a:r>
              <a:rPr lang="ru-RU" sz="1200" dirty="0">
                <a:latin typeface="Helvetica Light"/>
              </a:rPr>
              <a:t>1) </a:t>
            </a:r>
            <a:r>
              <a:rPr lang="ru-RU" sz="1200" b="1" dirty="0">
                <a:latin typeface="Helvetica Light"/>
              </a:rPr>
              <a:t>Типовое, отдельно стоящее </a:t>
            </a:r>
            <a:r>
              <a:rPr lang="ru-RU" sz="1200" dirty="0">
                <a:latin typeface="Helvetica Light"/>
              </a:rPr>
              <a:t>– указывается, если здание </a:t>
            </a:r>
            <a:r>
              <a:rPr lang="ru-RU" sz="1200" dirty="0" smtClean="0">
                <a:latin typeface="Helvetica Light"/>
              </a:rPr>
              <a:t>строилось для </a:t>
            </a:r>
            <a:r>
              <a:rPr lang="ru-RU" sz="1200" dirty="0">
                <a:latin typeface="Helvetica Light"/>
              </a:rPr>
              <a:t>размещения в нем детского сада;</a:t>
            </a:r>
          </a:p>
          <a:p>
            <a:pPr marL="449263" indent="-187325"/>
            <a:r>
              <a:rPr lang="ru-RU" sz="1200" dirty="0">
                <a:latin typeface="Helvetica Light"/>
              </a:rPr>
              <a:t>2) </a:t>
            </a:r>
            <a:r>
              <a:rPr lang="ru-RU" sz="1200" b="1" dirty="0">
                <a:latin typeface="Helvetica Light"/>
              </a:rPr>
              <a:t>Приспособленное, отдельно стоящее </a:t>
            </a:r>
            <a:r>
              <a:rPr lang="ru-RU" sz="1200" dirty="0">
                <a:latin typeface="Helvetica Light"/>
              </a:rPr>
              <a:t>– указывается, если </a:t>
            </a:r>
            <a:r>
              <a:rPr lang="ru-RU" sz="1200" dirty="0" smtClean="0">
                <a:latin typeface="Helvetica Light"/>
              </a:rPr>
              <a:t>здание приспособили </a:t>
            </a:r>
            <a:r>
              <a:rPr lang="ru-RU" sz="1200" dirty="0">
                <a:latin typeface="Helvetica Light"/>
              </a:rPr>
              <a:t>под ДОО (например, из здания школы, офиса), в </a:t>
            </a:r>
            <a:r>
              <a:rPr lang="ru-RU" sz="1200" dirty="0" smtClean="0">
                <a:latin typeface="Helvetica Light"/>
              </a:rPr>
              <a:t>здании располагаются </a:t>
            </a:r>
            <a:r>
              <a:rPr lang="ru-RU" sz="1200" dirty="0">
                <a:latin typeface="Helvetica Light"/>
              </a:rPr>
              <a:t>только дети дошкольного возраста;</a:t>
            </a:r>
          </a:p>
          <a:p>
            <a:pPr marL="449263" indent="-187325"/>
            <a:r>
              <a:rPr lang="ru-RU" sz="1200" dirty="0">
                <a:latin typeface="Helvetica Light"/>
              </a:rPr>
              <a:t>3) </a:t>
            </a:r>
            <a:r>
              <a:rPr lang="ru-RU" sz="1200" b="1" dirty="0">
                <a:latin typeface="Helvetica Light"/>
              </a:rPr>
              <a:t>Приспособленное, встроенное/пристроенное </a:t>
            </a:r>
            <a:r>
              <a:rPr lang="ru-RU" sz="1200" dirty="0">
                <a:latin typeface="Helvetica Light"/>
              </a:rPr>
              <a:t>– указывается, </a:t>
            </a:r>
            <a:r>
              <a:rPr lang="ru-RU" sz="1200" dirty="0" smtClean="0">
                <a:latin typeface="Helvetica Light"/>
              </a:rPr>
              <a:t>если дошкольные </a:t>
            </a:r>
            <a:r>
              <a:rPr lang="ru-RU" sz="1200" dirty="0">
                <a:latin typeface="Helvetica Light"/>
              </a:rPr>
              <a:t>группы расположены в здании школы, </a:t>
            </a:r>
            <a:r>
              <a:rPr lang="ru-RU" sz="1200" dirty="0" err="1">
                <a:latin typeface="Helvetica Light"/>
              </a:rPr>
              <a:t>проф.образования</a:t>
            </a:r>
            <a:r>
              <a:rPr lang="ru-RU" sz="1200" dirty="0" smtClean="0">
                <a:latin typeface="Helvetica Light"/>
              </a:rPr>
              <a:t>, </a:t>
            </a:r>
            <a:r>
              <a:rPr lang="ru-RU" sz="1200" dirty="0" err="1" smtClean="0">
                <a:latin typeface="Helvetica Light"/>
              </a:rPr>
              <a:t>доп.образования</a:t>
            </a:r>
            <a:r>
              <a:rPr lang="ru-RU" sz="1200" dirty="0" smtClean="0">
                <a:latin typeface="Helvetica Light"/>
              </a:rPr>
              <a:t> </a:t>
            </a:r>
            <a:r>
              <a:rPr lang="ru-RU" sz="1200" dirty="0">
                <a:latin typeface="Helvetica Light"/>
              </a:rPr>
              <a:t>и т.п.;</a:t>
            </a:r>
          </a:p>
          <a:p>
            <a:pPr marL="449263" indent="-187325">
              <a:spcAft>
                <a:spcPts val="600"/>
              </a:spcAft>
            </a:pPr>
            <a:r>
              <a:rPr lang="ru-RU" sz="1200" dirty="0">
                <a:latin typeface="Helvetica Light"/>
              </a:rPr>
              <a:t>4) </a:t>
            </a:r>
            <a:r>
              <a:rPr lang="ru-RU" sz="1200" b="1" dirty="0">
                <a:latin typeface="Helvetica Light"/>
              </a:rPr>
              <a:t>В жилом доме, пристроенное к жилому дому </a:t>
            </a:r>
            <a:r>
              <a:rPr lang="ru-RU" sz="1200" dirty="0">
                <a:latin typeface="Helvetica Light"/>
              </a:rPr>
              <a:t>– указывается, </a:t>
            </a:r>
            <a:r>
              <a:rPr lang="ru-RU" sz="1200" dirty="0" smtClean="0">
                <a:latin typeface="Helvetica Light"/>
              </a:rPr>
              <a:t>если дошкольные </a:t>
            </a:r>
            <a:r>
              <a:rPr lang="ru-RU" sz="1200" dirty="0">
                <a:latin typeface="Helvetica Light"/>
              </a:rPr>
              <a:t>группы размещаются в жилом доме либо </a:t>
            </a:r>
            <a:r>
              <a:rPr lang="ru-RU" sz="1200" dirty="0" smtClean="0">
                <a:latin typeface="Helvetica Light"/>
              </a:rPr>
              <a:t>здание пристроено </a:t>
            </a:r>
            <a:r>
              <a:rPr lang="ru-RU" sz="1200" dirty="0">
                <a:latin typeface="Helvetica Light"/>
              </a:rPr>
              <a:t>к жилому дому</a:t>
            </a:r>
            <a:endParaRPr lang="ru-RU" sz="1200" dirty="0" smtClean="0">
              <a:latin typeface="Helvetica Light"/>
            </a:endParaRP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400" dirty="0" smtClean="0">
                <a:latin typeface="Helvetica Light"/>
              </a:rPr>
              <a:t>Неправильно указана </a:t>
            </a:r>
            <a:r>
              <a:rPr lang="ru-RU" sz="1400" b="1" dirty="0" smtClean="0">
                <a:latin typeface="Helvetica Light"/>
              </a:rPr>
              <a:t>степень износа здания (рассчитывается НЕ по году постройки!!!)</a:t>
            </a:r>
          </a:p>
          <a:p>
            <a:pPr marL="461963" indent="-200025">
              <a:buFontTx/>
              <a:buChar char="-"/>
            </a:pPr>
            <a:r>
              <a:rPr lang="ru-RU" sz="1200" b="1" dirty="0" smtClean="0">
                <a:latin typeface="Helvetica Light"/>
              </a:rPr>
              <a:t>износ </a:t>
            </a:r>
            <a:r>
              <a:rPr lang="ru-RU" sz="1200" b="1" dirty="0">
                <a:latin typeface="Helvetica Light"/>
              </a:rPr>
              <a:t>0-20% </a:t>
            </a:r>
            <a:r>
              <a:rPr lang="ru-RU" sz="1200" dirty="0">
                <a:latin typeface="Helvetica Light"/>
              </a:rPr>
              <a:t>- если нет повреждений и деформаций или их можно устранить при проведении поточного ремонта; </a:t>
            </a:r>
            <a:endParaRPr lang="ru-RU" sz="1200" dirty="0" smtClean="0">
              <a:latin typeface="Helvetica Light"/>
            </a:endParaRPr>
          </a:p>
          <a:p>
            <a:pPr marL="461963" indent="-200025">
              <a:buFontTx/>
              <a:buChar char="-"/>
            </a:pPr>
            <a:r>
              <a:rPr lang="ru-RU" sz="1200" b="1" dirty="0" smtClean="0">
                <a:latin typeface="Helvetica Light"/>
              </a:rPr>
              <a:t>износ </a:t>
            </a:r>
            <a:r>
              <a:rPr lang="ru-RU" sz="1200" b="1" dirty="0">
                <a:latin typeface="Helvetica Light"/>
              </a:rPr>
              <a:t>21-40% </a:t>
            </a:r>
            <a:r>
              <a:rPr lang="ru-RU" sz="1200" dirty="0">
                <a:latin typeface="Helvetica Light"/>
              </a:rPr>
              <a:t>- если в целом конструктивные элементы пригодны для эксплуатации, но при этом необходим капитальный ремонт; </a:t>
            </a:r>
          </a:p>
          <a:p>
            <a:pPr marL="461963" indent="-200025">
              <a:buFontTx/>
              <a:buChar char="-"/>
            </a:pPr>
            <a:r>
              <a:rPr lang="ru-RU" sz="1200" b="1" dirty="0" smtClean="0">
                <a:latin typeface="Helvetica Light"/>
              </a:rPr>
              <a:t>износ </a:t>
            </a:r>
            <a:r>
              <a:rPr lang="ru-RU" sz="1200" b="1" dirty="0">
                <a:latin typeface="Helvetica Light"/>
              </a:rPr>
              <a:t>41-60% </a:t>
            </a:r>
            <a:r>
              <a:rPr lang="ru-RU" sz="1200" dirty="0">
                <a:latin typeface="Helvetica Light"/>
              </a:rPr>
              <a:t>– если эксплуатировать конструктивные элементы возможно лишь при выполнении значительного капитального </a:t>
            </a:r>
            <a:r>
              <a:rPr lang="ru-RU" sz="1200" dirty="0" smtClean="0">
                <a:latin typeface="Helvetica Light"/>
              </a:rPr>
              <a:t>ремонта (</a:t>
            </a:r>
            <a:r>
              <a:rPr lang="ru-RU" sz="1200" b="1" dirty="0" smtClean="0">
                <a:latin typeface="Helvetica Light"/>
              </a:rPr>
              <a:t>АКТ о необходимости </a:t>
            </a:r>
            <a:r>
              <a:rPr lang="ru-RU" sz="1200" b="1" dirty="0" err="1" smtClean="0">
                <a:latin typeface="Helvetica Light"/>
              </a:rPr>
              <a:t>кап.ремонта</a:t>
            </a:r>
            <a:r>
              <a:rPr lang="ru-RU" sz="1200" dirty="0" smtClean="0">
                <a:latin typeface="Helvetica Light"/>
              </a:rPr>
              <a:t>);  </a:t>
            </a:r>
            <a:endParaRPr lang="ru-RU" sz="1200" dirty="0">
              <a:latin typeface="Helvetica Light"/>
            </a:endParaRPr>
          </a:p>
          <a:p>
            <a:pPr marL="461963" indent="-200025">
              <a:buFontTx/>
              <a:buChar char="-"/>
            </a:pPr>
            <a:r>
              <a:rPr lang="ru-RU" sz="1200" b="1" dirty="0" smtClean="0">
                <a:latin typeface="Helvetica Light"/>
              </a:rPr>
              <a:t>износ </a:t>
            </a:r>
            <a:r>
              <a:rPr lang="ru-RU" sz="1200" b="1" dirty="0">
                <a:latin typeface="Helvetica Light"/>
              </a:rPr>
              <a:t>61-80%- </a:t>
            </a:r>
            <a:r>
              <a:rPr lang="ru-RU" sz="1200" dirty="0">
                <a:latin typeface="Helvetica Light"/>
              </a:rPr>
              <a:t>если несущие конструктивные элементы в аварийном </a:t>
            </a:r>
            <a:r>
              <a:rPr lang="ru-RU" sz="1200" dirty="0" smtClean="0">
                <a:latin typeface="Helvetica Light"/>
              </a:rPr>
              <a:t>состоянии (</a:t>
            </a:r>
            <a:r>
              <a:rPr lang="ru-RU" sz="1200" b="1" dirty="0" smtClean="0">
                <a:latin typeface="Helvetica Light"/>
              </a:rPr>
              <a:t>АКТ  про аварийное здание</a:t>
            </a:r>
            <a:r>
              <a:rPr lang="ru-RU" sz="1200" dirty="0" smtClean="0">
                <a:latin typeface="Helvetica Light"/>
              </a:rPr>
              <a:t>);  </a:t>
            </a:r>
            <a:endParaRPr lang="ru-RU" sz="1200" dirty="0">
              <a:latin typeface="Helvetica Light"/>
            </a:endParaRPr>
          </a:p>
          <a:p>
            <a:pPr marL="461963" indent="-200025">
              <a:buFontTx/>
              <a:buChar char="-"/>
            </a:pPr>
            <a:r>
              <a:rPr lang="ru-RU" sz="1200" b="1" dirty="0" smtClean="0">
                <a:latin typeface="Helvetica Light"/>
              </a:rPr>
              <a:t>износ </a:t>
            </a:r>
            <a:r>
              <a:rPr lang="ru-RU" sz="1200" b="1" dirty="0">
                <a:latin typeface="Helvetica Light"/>
              </a:rPr>
              <a:t>81-100% </a:t>
            </a:r>
            <a:r>
              <a:rPr lang="ru-RU" sz="1200" dirty="0">
                <a:latin typeface="Helvetica Light"/>
              </a:rPr>
              <a:t>- если конструктивные элементы здания находятся в разрушенном </a:t>
            </a:r>
            <a:r>
              <a:rPr lang="ru-RU" sz="1200" dirty="0" smtClean="0">
                <a:latin typeface="Helvetica Light"/>
              </a:rPr>
              <a:t>состоянии (</a:t>
            </a:r>
            <a:r>
              <a:rPr lang="ru-RU" sz="1200" b="1" dirty="0" smtClean="0">
                <a:latin typeface="Helvetica Light"/>
              </a:rPr>
              <a:t>аварийное, нет детей</a:t>
            </a:r>
            <a:r>
              <a:rPr lang="ru-RU" sz="1200" dirty="0" smtClean="0">
                <a:latin typeface="Helvetica Light"/>
              </a:rPr>
              <a:t>).</a:t>
            </a:r>
            <a:endParaRPr lang="ru-RU" sz="1600" dirty="0">
              <a:latin typeface="Helvetica Light"/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0" y="4993582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МЕТОД  ИСПРАВЛЕНИЯ ОШИБОК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041" y="5619698"/>
            <a:ext cx="902850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latin typeface="Helvetica Light"/>
              </a:rPr>
              <a:t>Проверка корректности данных в разделах «Отчеты»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latin typeface="Helvetica Light"/>
              </a:rPr>
              <a:t>Внесение изменений в данные по зданиям ДОО в региональной систему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latin typeface="Helvetica Light"/>
              </a:rPr>
              <a:t>Разрешение изменения данных только при вводе реквизитов подтверждающих документов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latin typeface="Helvetica Light"/>
              </a:rPr>
              <a:t>Определение износа зданий в соответствии с приказом </a:t>
            </a:r>
            <a:r>
              <a:rPr lang="ru-RU" sz="1400" dirty="0">
                <a:latin typeface="Helvetica Light"/>
              </a:rPr>
              <a:t>по Министерству коммунального хозяйства РСФСР от 27 октября 1970 года </a:t>
            </a:r>
            <a:r>
              <a:rPr lang="ru-RU" sz="1400" dirty="0" smtClean="0">
                <a:latin typeface="Helvetica Light"/>
              </a:rPr>
              <a:t>№ </a:t>
            </a:r>
            <a:r>
              <a:rPr lang="ru-RU" sz="1400" dirty="0">
                <a:latin typeface="Helvetica Light"/>
              </a:rPr>
              <a:t>404</a:t>
            </a:r>
          </a:p>
        </p:txBody>
      </p:sp>
    </p:spTree>
    <p:extLst>
      <p:ext uri="{BB962C8B-B14F-4D97-AF65-F5344CB8AC3E}">
        <p14:creationId xmlns:p14="http://schemas.microsoft.com/office/powerpoint/2010/main" xmlns="" val="226560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048000"/>
            <a:ext cx="8496300" cy="955675"/>
          </a:xfr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cap="all" dirty="0" smtClean="0">
                <a:solidFill>
                  <a:schemeClr val="bg1"/>
                </a:solidFill>
                <a:latin typeface="Helvetica Light"/>
                <a:ea typeface="+mn-ea"/>
                <a:cs typeface="Helvetica Light"/>
              </a:rPr>
              <a:t>ПРИНЦИПЫ ВЕДЕНИЯ ДАННЫХ ПО ГРУППАМ</a:t>
            </a:r>
            <a:endParaRPr lang="ru-RU" sz="2000" b="1" cap="all" dirty="0">
              <a:solidFill>
                <a:schemeClr val="bg1"/>
              </a:solidFill>
              <a:latin typeface="Helvetica Light"/>
              <a:ea typeface="+mn-ea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799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rgbClr val="CCE9AD"/>
            </a:gs>
            <a:gs pos="100000">
              <a:srgbClr val="92D05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7169" y="1583938"/>
            <a:ext cx="8640506" cy="148502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 defTabSz="914400"/>
            <a:r>
              <a:rPr lang="ru-RU" sz="40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ГРУППЫ – ЭТО ПОМЕЩЕНИЯ!</a:t>
            </a:r>
          </a:p>
          <a:p>
            <a:pPr algn="ctr" defTabSz="914400"/>
            <a:endParaRPr lang="en-US" sz="1050" b="1" dirty="0" smtClean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elvetica Light"/>
            </a:endParaRPr>
          </a:p>
          <a:p>
            <a:pPr algn="ctr" defTabSz="914400"/>
            <a:r>
              <a:rPr lang="ru-RU" sz="40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число групп = число помещений</a:t>
            </a:r>
            <a:endParaRPr lang="ru-RU" sz="4000" b="1" dirty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212745">
                  <a:lumMod val="7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elvetica Ligh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3363927"/>
            <a:ext cx="2521713" cy="1651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825"/>
          <a:stretch/>
        </p:blipFill>
        <p:spPr>
          <a:xfrm flipH="1">
            <a:off x="5148064" y="3363927"/>
            <a:ext cx="1769624" cy="16510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825"/>
          <a:stretch/>
        </p:blipFill>
        <p:spPr>
          <a:xfrm flipH="1">
            <a:off x="3672610" y="4946328"/>
            <a:ext cx="1769624" cy="1651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39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chemeClr val="bg2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3" y="641008"/>
            <a:ext cx="7344816" cy="37240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spcBef>
                <a:spcPts val="600"/>
              </a:spcBef>
              <a:spcAft>
                <a:spcPts val="600"/>
              </a:spcAft>
            </a:pPr>
            <a:r>
              <a:rPr lang="ru-RU" sz="5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ЧИСЛО ГРУПП </a:t>
            </a:r>
          </a:p>
          <a:p>
            <a:pPr algn="ctr" defTabSz="914400">
              <a:spcBef>
                <a:spcPts val="600"/>
              </a:spcBef>
              <a:spcAft>
                <a:spcPts val="600"/>
              </a:spcAft>
            </a:pPr>
            <a:r>
              <a:rPr lang="ru-RU" sz="5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НЕ ЗАВИСИТ</a:t>
            </a:r>
          </a:p>
          <a:p>
            <a:pPr algn="ctr" defTabSz="914400">
              <a:spcBef>
                <a:spcPts val="600"/>
              </a:spcBef>
              <a:spcAft>
                <a:spcPts val="600"/>
              </a:spcAft>
            </a:pPr>
            <a:r>
              <a:rPr lang="ru-RU" sz="5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ОТ УЧЕБНОГО ГОДА</a:t>
            </a:r>
            <a:endParaRPr lang="ru-RU" sz="5400" b="1" dirty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212745"/>
              </a:solidFill>
              <a:latin typeface="Helvetica Light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3131840" y="4918496"/>
            <a:ext cx="2952328" cy="670744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ru-RU">
              <a:solidFill>
                <a:prstClr val="white"/>
              </a:solidFill>
              <a:latin typeface="Helvetica Light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251520" y="4221088"/>
            <a:ext cx="2520280" cy="2541534"/>
            <a:chOff x="251520" y="4221088"/>
            <a:chExt cx="2520280" cy="254153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251520" y="4221088"/>
              <a:ext cx="2520280" cy="201622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67544" y="4437112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1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1619672" y="4437112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2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78947" y="5044008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3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631075" y="5044008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4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476400" y="5644097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5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628528" y="5644097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6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51520" y="6393290"/>
              <a:ext cx="25202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текущий учебный год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344166" y="4221088"/>
            <a:ext cx="2548314" cy="2541534"/>
            <a:chOff x="6344166" y="4221088"/>
            <a:chExt cx="2548314" cy="2541534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6372200" y="4221088"/>
              <a:ext cx="2520280" cy="201622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588224" y="4437112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1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7740352" y="4437112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2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6599627" y="5044008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3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751755" y="5044008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4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6597080" y="5644097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5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7749208" y="5644097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6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44166" y="6393290"/>
              <a:ext cx="25483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новый учебный год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8622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rgbClr val="CCCC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04664"/>
            <a:ext cx="820891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spcBef>
                <a:spcPts val="600"/>
              </a:spcBef>
              <a:spcAft>
                <a:spcPts val="600"/>
              </a:spcAft>
            </a:pPr>
            <a:r>
              <a:rPr lang="ru-RU" sz="44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Helvetica Light"/>
              </a:rPr>
              <a:t>ХАРАКТЕРИСТИКИ </a:t>
            </a: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Helvetica Light"/>
              </a:rPr>
              <a:t> ГРУПП</a:t>
            </a:r>
            <a:endParaRPr lang="ru-RU" sz="4400" b="1" dirty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002060"/>
              </a:solidFill>
              <a:latin typeface="Helvetica Light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971600" y="1362248"/>
            <a:ext cx="7200800" cy="5163096"/>
            <a:chOff x="1187624" y="1412776"/>
            <a:chExt cx="6840760" cy="4924425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1187624" y="1412776"/>
              <a:ext cx="6840760" cy="4924425"/>
              <a:chOff x="1187624" y="1484784"/>
              <a:chExt cx="6840760" cy="4924425"/>
            </a:xfrm>
          </p:grpSpPr>
          <p:graphicFrame>
            <p:nvGraphicFramePr>
              <p:cNvPr id="5" name="Схема 4"/>
              <p:cNvGraphicFramePr/>
              <p:nvPr>
                <p:extLst>
                  <p:ext uri="{D42A27DB-BD31-4B8C-83A1-F6EECF244321}">
                    <p14:modId xmlns:p14="http://schemas.microsoft.com/office/powerpoint/2010/main" xmlns="" val="191341409"/>
                  </p:ext>
                </p:extLst>
              </p:nvPr>
            </p:nvGraphicFramePr>
            <p:xfrm>
              <a:off x="1187624" y="1484784"/>
              <a:ext cx="6840760" cy="492442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pic>
            <p:nvPicPr>
              <p:cNvPr id="6" name="Рисунок 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353566" y="5525507"/>
                <a:ext cx="588452" cy="576064"/>
              </a:xfrm>
              <a:prstGeom prst="rect">
                <a:avLst/>
              </a:prstGeom>
            </p:spPr>
          </p:pic>
          <p:pic>
            <p:nvPicPr>
              <p:cNvPr id="7" name="Рисунок 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868404" y="4610916"/>
                <a:ext cx="506169" cy="495513"/>
              </a:xfrm>
              <a:prstGeom prst="rect">
                <a:avLst/>
              </a:prstGeom>
            </p:spPr>
          </p:pic>
          <p:pic>
            <p:nvPicPr>
              <p:cNvPr id="12" name="Рисунок 11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454224" y="1874263"/>
                <a:ext cx="487794" cy="477525"/>
              </a:xfrm>
              <a:prstGeom prst="rect">
                <a:avLst/>
              </a:prstGeom>
            </p:spPr>
          </p:pic>
          <p:pic>
            <p:nvPicPr>
              <p:cNvPr id="15" name="Рисунок 14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832800" y="2756916"/>
                <a:ext cx="544517" cy="533053"/>
              </a:xfrm>
              <a:prstGeom prst="rect">
                <a:avLst/>
              </a:prstGeom>
            </p:spPr>
          </p:pic>
        </p:grpSp>
        <p:sp>
          <p:nvSpPr>
            <p:cNvPr id="8" name="TextBox 7"/>
            <p:cNvSpPr txBox="1"/>
            <p:nvPr/>
          </p:nvSpPr>
          <p:spPr>
            <a:xfrm>
              <a:off x="1942018" y="3597990"/>
              <a:ext cx="629640" cy="528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ru-RU" sz="3000" b="1" dirty="0" smtClean="0">
                  <a:solidFill>
                    <a:prstClr val="black"/>
                  </a:solidFill>
                  <a:latin typeface="Helvetica Light"/>
                </a:rPr>
                <a:t>3+</a:t>
              </a:r>
              <a:endParaRPr lang="ru-RU" sz="3000" b="1" dirty="0">
                <a:solidFill>
                  <a:prstClr val="black"/>
                </a:solidFill>
                <a:latin typeface="Helvetica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1398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rgbClr val="FFFF99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395172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14000"/>
              </a:lnSpc>
            </a:pP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ПЕРЕДАЮТСЯ </a:t>
            </a:r>
          </a:p>
          <a:p>
            <a:pPr algn="ctr" defTabSz="914400">
              <a:lnSpc>
                <a:spcPct val="114000"/>
              </a:lnSpc>
            </a:pP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ХАРАКТЕРИСТИКИ </a:t>
            </a:r>
          </a:p>
          <a:p>
            <a:pPr algn="ctr" defTabSz="914400">
              <a:lnSpc>
                <a:spcPct val="114000"/>
              </a:lnSpc>
            </a:pP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ЛИБО НОВОГО, </a:t>
            </a:r>
          </a:p>
          <a:p>
            <a:pPr algn="ctr" defTabSz="914400">
              <a:lnSpc>
                <a:spcPct val="114000"/>
              </a:lnSpc>
            </a:pP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ЛИБО ТЕКУЩЕГО </a:t>
            </a:r>
          </a:p>
          <a:p>
            <a:pPr algn="ctr" defTabSz="914400">
              <a:lnSpc>
                <a:spcPct val="114000"/>
              </a:lnSpc>
            </a:pP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УЧЕБНОГО ГОДА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752315"/>
            <a:ext cx="9144000" cy="213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337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4"/>
          <p:cNvSpPr/>
          <p:nvPr/>
        </p:nvSpPr>
        <p:spPr>
          <a:xfrm>
            <a:off x="0" y="528488"/>
            <a:ext cx="9144000" cy="690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ПЕРЕДАЧА ДАННЫХ ПРИ РАСПРЕДЕЛЕНИИ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НА НОВЫЙ УЧЕБНЫЙ ГОД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76945" y="4128655"/>
            <a:ext cx="3602182" cy="2612738"/>
          </a:xfrm>
          <a:prstGeom prst="rect">
            <a:avLst/>
          </a:prstGeom>
          <a:gradFill>
            <a:gsLst>
              <a:gs pos="27000">
                <a:schemeClr val="accent1">
                  <a:tint val="100000"/>
                  <a:shade val="100000"/>
                  <a:satMod val="13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latin typeface="Helvetica Light"/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Helvetica Light"/>
              </a:rPr>
              <a:t>передается: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Helvetica Light"/>
              </a:rPr>
              <a:t>ГРУППА </a:t>
            </a:r>
            <a:r>
              <a:rPr lang="ru-RU" sz="1600" dirty="0">
                <a:solidFill>
                  <a:schemeClr val="tx1"/>
                </a:solidFill>
                <a:latin typeface="Helvetica Light"/>
              </a:rPr>
              <a:t>№1 </a:t>
            </a:r>
            <a:endParaRPr lang="ru-RU" sz="1600" b="1" dirty="0" smtClean="0">
              <a:solidFill>
                <a:schemeClr val="tx1"/>
              </a:solidFill>
              <a:latin typeface="Helvetica Light"/>
            </a:endParaRPr>
          </a:p>
          <a:p>
            <a:pPr algn="ctr"/>
            <a:r>
              <a:rPr lang="ru-RU" sz="1600" dirty="0" smtClean="0">
                <a:latin typeface="Helvetica Light"/>
              </a:rPr>
              <a:t>с </a:t>
            </a:r>
            <a:r>
              <a:rPr lang="ru-RU" sz="1600" dirty="0">
                <a:latin typeface="Helvetica Light"/>
              </a:rPr>
              <a:t>2 до 3 лет</a:t>
            </a:r>
          </a:p>
          <a:p>
            <a:pPr algn="ctr"/>
            <a:r>
              <a:rPr lang="ru-RU" sz="1600" dirty="0">
                <a:latin typeface="Helvetica Light"/>
              </a:rPr>
              <a:t>20 мест</a:t>
            </a:r>
          </a:p>
          <a:p>
            <a:pPr algn="ctr"/>
            <a:r>
              <a:rPr lang="ru-RU" sz="1600" dirty="0">
                <a:latin typeface="Helvetica Light"/>
              </a:rPr>
              <a:t>общеразвивающая</a:t>
            </a:r>
          </a:p>
          <a:p>
            <a:pPr algn="ctr"/>
            <a:r>
              <a:rPr lang="ru-RU" sz="1600" dirty="0">
                <a:latin typeface="Helvetica Light"/>
              </a:rPr>
              <a:t>полного </a:t>
            </a:r>
            <a:r>
              <a:rPr lang="ru-RU" sz="1600" dirty="0" smtClean="0">
                <a:latin typeface="Helvetica Light"/>
              </a:rPr>
              <a:t>дня</a:t>
            </a:r>
          </a:p>
          <a:p>
            <a:pPr algn="ctr"/>
            <a:r>
              <a:rPr lang="ru-RU" sz="1600" dirty="0" smtClean="0">
                <a:latin typeface="Helvetica Light"/>
              </a:rPr>
              <a:t>зачислено 20 детей</a:t>
            </a:r>
          </a:p>
          <a:p>
            <a:pPr algn="ctr"/>
            <a:r>
              <a:rPr lang="ru-RU" sz="1600" dirty="0" smtClean="0">
                <a:latin typeface="Helvetica Light"/>
              </a:rPr>
              <a:t>направлено 10 детей</a:t>
            </a:r>
          </a:p>
          <a:p>
            <a:pPr algn="ctr"/>
            <a:r>
              <a:rPr lang="ru-RU" sz="1600" dirty="0" smtClean="0">
                <a:latin typeface="Helvetica Light"/>
              </a:rPr>
              <a:t>свободных мест = 0 </a:t>
            </a:r>
            <a:endParaRPr lang="ru-RU" sz="1600" dirty="0">
              <a:latin typeface="Helvetica Light"/>
            </a:endParaRPr>
          </a:p>
          <a:p>
            <a:pPr algn="ctr"/>
            <a:endParaRPr lang="ru-RU" sz="1600" dirty="0" smtClean="0">
              <a:latin typeface="Helvetica Ligh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7418" y="1722625"/>
            <a:ext cx="26323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Helvetica Light"/>
              </a:rPr>
              <a:t>2016-2017 учебный год</a:t>
            </a:r>
            <a:endParaRPr lang="ru-RU" sz="1600" dirty="0">
              <a:latin typeface="Helvetica Ligh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91018" y="1722625"/>
            <a:ext cx="26323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Helvetica Light"/>
              </a:rPr>
              <a:t>2017-2018 учебный год</a:t>
            </a:r>
            <a:endParaRPr lang="ru-RU" sz="1600" dirty="0">
              <a:latin typeface="Helvetica Light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9600" y="2235077"/>
            <a:ext cx="3048000" cy="1193923"/>
          </a:xfrm>
          <a:prstGeom prst="roundRect">
            <a:avLst/>
          </a:prstGeom>
          <a:gradFill>
            <a:gsLst>
              <a:gs pos="62000">
                <a:schemeClr val="accent5">
                  <a:tint val="100000"/>
                  <a:shade val="100000"/>
                  <a:satMod val="130000"/>
                </a:schemeClr>
              </a:gs>
              <a:gs pos="100000">
                <a:schemeClr val="accent5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Helvetica Light"/>
              </a:rPr>
              <a:t>с 2 до 3 лет</a:t>
            </a:r>
          </a:p>
          <a:p>
            <a:pPr algn="ctr"/>
            <a:r>
              <a:rPr lang="ru-RU" sz="1600" dirty="0" smtClean="0">
                <a:latin typeface="Helvetica Light"/>
              </a:rPr>
              <a:t>20 мест</a:t>
            </a:r>
          </a:p>
          <a:p>
            <a:pPr algn="ctr"/>
            <a:r>
              <a:rPr lang="ru-RU" sz="1600" dirty="0" smtClean="0">
                <a:latin typeface="Helvetica Light"/>
              </a:rPr>
              <a:t>общеразвивающая</a:t>
            </a:r>
          </a:p>
          <a:p>
            <a:pPr algn="ctr"/>
            <a:r>
              <a:rPr lang="ru-RU" sz="1600" dirty="0" smtClean="0">
                <a:latin typeface="Helvetica Light"/>
              </a:rPr>
              <a:t>полного дня</a:t>
            </a:r>
            <a:endParaRPr lang="ru-RU" sz="1600" dirty="0">
              <a:latin typeface="Helvetica Light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83200" y="2235077"/>
            <a:ext cx="3048000" cy="1193923"/>
          </a:xfrm>
          <a:prstGeom prst="roundRect">
            <a:avLst/>
          </a:prstGeom>
          <a:gradFill>
            <a:gsLst>
              <a:gs pos="42000">
                <a:schemeClr val="accent4">
                  <a:tint val="100000"/>
                  <a:shade val="100000"/>
                  <a:satMod val="130000"/>
                </a:schemeClr>
              </a:gs>
              <a:gs pos="100000">
                <a:schemeClr val="accent4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Helvetica Light"/>
              </a:rPr>
              <a:t>с 1,5 до 3 лет</a:t>
            </a:r>
          </a:p>
          <a:p>
            <a:pPr algn="ctr"/>
            <a:r>
              <a:rPr lang="ru-RU" sz="1600" dirty="0" smtClean="0">
                <a:latin typeface="Helvetica Light"/>
              </a:rPr>
              <a:t>20 мест</a:t>
            </a:r>
          </a:p>
          <a:p>
            <a:pPr algn="ctr"/>
            <a:r>
              <a:rPr lang="ru-RU" sz="1600" dirty="0" smtClean="0">
                <a:latin typeface="Helvetica Light"/>
              </a:rPr>
              <a:t>комбинированная</a:t>
            </a:r>
          </a:p>
          <a:p>
            <a:pPr algn="ctr"/>
            <a:r>
              <a:rPr lang="ru-RU" sz="1600" dirty="0" smtClean="0">
                <a:latin typeface="Helvetica Light"/>
              </a:rPr>
              <a:t>полного дня</a:t>
            </a:r>
            <a:endParaRPr lang="ru-RU" sz="1600" dirty="0">
              <a:latin typeface="Helvetica Light"/>
            </a:endParaRPr>
          </a:p>
        </p:txBody>
      </p:sp>
      <p:sp>
        <p:nvSpPr>
          <p:cNvPr id="10" name="Фигура, имеющая форму буквы L 9"/>
          <p:cNvSpPr/>
          <p:nvPr/>
        </p:nvSpPr>
        <p:spPr>
          <a:xfrm rot="18210731">
            <a:off x="636566" y="2279988"/>
            <a:ext cx="663776" cy="354785"/>
          </a:xfrm>
          <a:prstGeom prst="corner">
            <a:avLst>
              <a:gd name="adj1" fmla="val 33720"/>
              <a:gd name="adj2" fmla="val 3790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latin typeface="Helvetica Light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557817" y="3616036"/>
            <a:ext cx="2004291" cy="13208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Helvetica Light"/>
              </a:rPr>
              <a:t>направлено 10 детей</a:t>
            </a:r>
            <a:endParaRPr lang="ru-RU" sz="1600" dirty="0">
              <a:solidFill>
                <a:schemeClr val="tx1"/>
              </a:solidFill>
              <a:latin typeface="Helvetica Light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6807200" y="3428999"/>
            <a:ext cx="18473" cy="84743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6181508" y="4264531"/>
            <a:ext cx="64654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470400" y="1814927"/>
            <a:ext cx="0" cy="23137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3371273" y="1814927"/>
            <a:ext cx="678873" cy="7435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3833092" y="1366680"/>
            <a:ext cx="1274617" cy="59572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Helvetica Light"/>
              </a:rPr>
              <a:t>зачислено 20 детей</a:t>
            </a:r>
            <a:endParaRPr lang="ru-RU" sz="1600" dirty="0">
              <a:solidFill>
                <a:schemeClr val="tx1"/>
              </a:solidFill>
              <a:latin typeface="Helvetica Light"/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2650836" y="3429000"/>
            <a:ext cx="471055" cy="699655"/>
          </a:xfrm>
          <a:prstGeom prst="downArrow">
            <a:avLst>
              <a:gd name="adj1" fmla="val 37481"/>
              <a:gd name="adj2" fmla="val 41924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latin typeface="Helvetica Light"/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5444836" y="3430153"/>
            <a:ext cx="471055" cy="699655"/>
          </a:xfrm>
          <a:prstGeom prst="downArrow">
            <a:avLst>
              <a:gd name="adj1" fmla="val 37481"/>
              <a:gd name="adj2" fmla="val 41924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539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rgbClr val="FFCC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19463"/>
            <a:ext cx="8784976" cy="26757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50000"/>
              </a:lnSpc>
            </a:pPr>
            <a:r>
              <a:rPr lang="ru-RU" sz="40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НОРМАТИВНОЕ ЧИСЛО МЕСТ </a:t>
            </a: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ДЛЯ РАСПРЕДЕЛЕНИЯ ДЕТЕЙ </a:t>
            </a:r>
            <a:r>
              <a:rPr lang="ru-RU" sz="40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УВЕЛИЧИВАТЬ</a:t>
            </a:r>
            <a:r>
              <a:rPr lang="en-US" sz="40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 </a:t>
            </a:r>
            <a:r>
              <a:rPr lang="ru-RU" sz="40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ЗАПРЕЩЕНО</a:t>
            </a:r>
            <a:endParaRPr lang="ru-RU" sz="4000" b="1" dirty="0" smtClean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212745"/>
              </a:solidFill>
              <a:latin typeface="Helvetica Ligh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9641" y="3429000"/>
            <a:ext cx="3504717" cy="331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725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rgbClr val="FFDEC5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03948"/>
            <a:ext cx="9144000" cy="272010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14000"/>
              </a:lnSpc>
            </a:pPr>
            <a:r>
              <a:rPr lang="ru-RU" sz="40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СУЩЕСТВЕННОЕ ИЗМЕНЕНИЕ </a:t>
            </a:r>
            <a:endParaRPr lang="ru-RU" sz="4000" b="1" dirty="0" smtClean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FF0000"/>
              </a:solidFill>
              <a:latin typeface="Helvetica Light"/>
            </a:endParaRP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ЧИСЛА ГРУПП И </a:t>
            </a: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НОРМАТИВНОГО ЧИСЛА МЕСТ </a:t>
            </a:r>
            <a:r>
              <a:rPr lang="ru-RU" sz="40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ЯВЛЯЕТСЯ НАРУШЕНИЕМ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1302" y="4082412"/>
            <a:ext cx="1921396" cy="172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307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bg1"/>
            </a:gs>
            <a:gs pos="100000">
              <a:srgbClr val="FFFF99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129"/>
            <a:ext cx="8784976" cy="3634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50000"/>
              </a:lnSpc>
            </a:pP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ЧИСЛО СВОБОДНЫХ МЕСТ = </a:t>
            </a: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НОРМАТИВНОЕ </a:t>
            </a:r>
            <a:r>
              <a:rPr lang="ru-RU" sz="36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ЧИСЛО МЕСТ – </a:t>
            </a:r>
            <a:endParaRPr lang="ru-RU" sz="3600" b="1" dirty="0" smtClean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212745"/>
              </a:solidFill>
              <a:latin typeface="Helvetica Light"/>
            </a:endParaRP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ФАКТИЧЕСКОЕ </a:t>
            </a:r>
            <a:r>
              <a:rPr lang="ru-RU" sz="36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ЧИСЛО ДЕТЕЙ – </a:t>
            </a:r>
            <a:endParaRPr lang="ru-RU" sz="3600" b="1" dirty="0" smtClean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212745"/>
              </a:solidFill>
              <a:latin typeface="Helvetica Light"/>
            </a:endParaRP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ЧИСЛО НАПРАВЛЕННЫХ ДЕТЕЙ – </a:t>
            </a: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ЧИСЛО </a:t>
            </a:r>
            <a:r>
              <a:rPr lang="ru-RU" sz="36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МЕСТ ДЛЯ ПЕРЕВОДА</a:t>
            </a:r>
          </a:p>
        </p:txBody>
      </p:sp>
      <p:grpSp>
        <p:nvGrpSpPr>
          <p:cNvPr id="31" name="Группа 30"/>
          <p:cNvGrpSpPr/>
          <p:nvPr/>
        </p:nvGrpSpPr>
        <p:grpSpPr>
          <a:xfrm>
            <a:off x="251520" y="3789041"/>
            <a:ext cx="8568952" cy="2736303"/>
            <a:chOff x="395536" y="3789041"/>
            <a:chExt cx="8568952" cy="2736303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403920" y="4749915"/>
              <a:ext cx="7624464" cy="79208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13070" y="5733256"/>
              <a:ext cx="6607202" cy="79208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539552" y="3889647"/>
              <a:ext cx="3600400" cy="561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>
                  <a:solidFill>
                    <a:prstClr val="white"/>
                  </a:solidFill>
                  <a:latin typeface="Helvetica Light"/>
                </a:rPr>
                <a:t>ф</a:t>
              </a:r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актическая наполняемость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6574635" y="3889647"/>
              <a:ext cx="1957805" cy="561764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свободные места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139952" y="3889647"/>
              <a:ext cx="1850302" cy="56176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направленные дети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95536" y="3789041"/>
              <a:ext cx="8280920" cy="79208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990254" y="3889647"/>
              <a:ext cx="584381" cy="56176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 defTabSz="914400"/>
              <a:r>
                <a:rPr lang="ru-RU" sz="1400" dirty="0" smtClean="0">
                  <a:solidFill>
                    <a:prstClr val="black"/>
                  </a:solidFill>
                  <a:latin typeface="Helvetica Light"/>
                </a:rPr>
                <a:t>перевод</a:t>
              </a:r>
              <a:endParaRPr lang="ru-RU" sz="1400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547936" y="4850521"/>
              <a:ext cx="4312096" cy="561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>
                  <a:solidFill>
                    <a:prstClr val="white"/>
                  </a:solidFill>
                  <a:latin typeface="Helvetica Light"/>
                </a:rPr>
                <a:t>ф</a:t>
              </a:r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актическая наполняемость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860032" y="4850521"/>
              <a:ext cx="4104456" cy="56176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направленные дети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557086" y="5833862"/>
              <a:ext cx="6679210" cy="561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>
                  <a:solidFill>
                    <a:prstClr val="white"/>
                  </a:solidFill>
                  <a:latin typeface="Helvetica Light"/>
                </a:rPr>
                <a:t>ф</a:t>
              </a:r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актическая наполняемость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7236296" y="5833862"/>
              <a:ext cx="1728192" cy="56176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направленные дети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1009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chemeClr val="accent5">
                <a:lumMod val="20000"/>
                <a:lumOff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267996"/>
            <a:ext cx="8208912" cy="31798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14000"/>
              </a:lnSpc>
            </a:pPr>
            <a:r>
              <a:rPr lang="ru-RU" sz="44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СВОБОДНЫЕ МЕСТА </a:t>
            </a: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и</a:t>
            </a:r>
          </a:p>
          <a:p>
            <a:pPr algn="ctr" defTabSz="914400">
              <a:lnSpc>
                <a:spcPct val="114000"/>
              </a:lnSpc>
            </a:pPr>
            <a:r>
              <a:rPr lang="ru-RU" sz="4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МЕСТА </a:t>
            </a:r>
            <a:r>
              <a:rPr lang="ru-RU" sz="44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/>
                </a:solidFill>
                <a:latin typeface="Helvetica Light"/>
              </a:rPr>
              <a:t>ДЛЯ РАСПРЕДЕЛЕНИЯ ДЕТЕЙ – ЭТО </a:t>
            </a:r>
            <a:r>
              <a:rPr lang="ru-RU" sz="44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РАЗНЫЕ ПОНЯТИЯ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87624" y="6444044"/>
            <a:ext cx="6816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ru-RU" b="1" dirty="0" smtClean="0">
                <a:solidFill>
                  <a:prstClr val="black"/>
                </a:solidFill>
                <a:latin typeface="Helvetica Light"/>
              </a:rPr>
              <a:t>Число мест для распределения </a:t>
            </a:r>
            <a:r>
              <a:rPr lang="en-US" b="1" dirty="0" smtClean="0">
                <a:solidFill>
                  <a:prstClr val="black"/>
                </a:solidFill>
                <a:latin typeface="Helvetica Light"/>
              </a:rPr>
              <a:t>&gt;= </a:t>
            </a:r>
            <a:r>
              <a:rPr lang="ru-RU" b="1" dirty="0" smtClean="0">
                <a:solidFill>
                  <a:prstClr val="black"/>
                </a:solidFill>
                <a:latin typeface="Helvetica Light"/>
              </a:rPr>
              <a:t> Число свободных мест</a:t>
            </a:r>
            <a:endParaRPr lang="ru-RU" b="1" dirty="0">
              <a:solidFill>
                <a:prstClr val="black"/>
              </a:solidFill>
              <a:latin typeface="Helvetica Light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468930" y="3654573"/>
            <a:ext cx="8423550" cy="2645455"/>
            <a:chOff x="468930" y="3447841"/>
            <a:chExt cx="8423550" cy="264545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68931" y="5301208"/>
              <a:ext cx="6047285" cy="79208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612947" y="3548447"/>
              <a:ext cx="2878933" cy="561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>
                  <a:solidFill>
                    <a:prstClr val="white"/>
                  </a:solidFill>
                  <a:latin typeface="Helvetica Light"/>
                </a:rPr>
                <a:t>ф</a:t>
              </a:r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актическая наполняемость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364089" y="3548447"/>
              <a:ext cx="3241747" cy="561764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свободные места</a:t>
              </a:r>
            </a:p>
            <a:p>
              <a:pPr algn="ctr" defTabSz="914400"/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68931" y="3447841"/>
              <a:ext cx="8280920" cy="79208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12947" y="5401814"/>
              <a:ext cx="6372015" cy="561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>
                  <a:solidFill>
                    <a:prstClr val="white"/>
                  </a:solidFill>
                  <a:latin typeface="Helvetica Light"/>
                </a:rPr>
                <a:t>ф</a:t>
              </a:r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актическая наполняемость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6948264" y="5401814"/>
              <a:ext cx="1944216" cy="561764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места для распределения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364088" y="3843885"/>
              <a:ext cx="3241747" cy="266326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>
                  <a:solidFill>
                    <a:prstClr val="black"/>
                  </a:solidFill>
                  <a:latin typeface="Helvetica Light"/>
                </a:rPr>
                <a:t>места для </a:t>
              </a:r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распределения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612946" y="4478125"/>
              <a:ext cx="4751142" cy="561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>
                  <a:solidFill>
                    <a:prstClr val="white"/>
                  </a:solidFill>
                  <a:latin typeface="Helvetica Light"/>
                </a:rPr>
                <a:t>ф</a:t>
              </a:r>
              <a:r>
                <a:rPr lang="ru-RU" dirty="0" smtClean="0">
                  <a:solidFill>
                    <a:prstClr val="white"/>
                  </a:solidFill>
                  <a:latin typeface="Helvetica Light"/>
                </a:rPr>
                <a:t>актическая наполняемость</a:t>
              </a:r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5364089" y="4478125"/>
              <a:ext cx="2304255" cy="561764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свободные места</a:t>
              </a:r>
            </a:p>
            <a:p>
              <a:pPr algn="ctr" defTabSz="914400"/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468930" y="4377519"/>
              <a:ext cx="7343430" cy="79208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ru-RU" dirty="0">
                <a:solidFill>
                  <a:prstClr val="white"/>
                </a:solidFill>
                <a:latin typeface="Helvetica Light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5364088" y="4773563"/>
              <a:ext cx="3528392" cy="266326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>
                  <a:solidFill>
                    <a:prstClr val="black"/>
                  </a:solidFill>
                  <a:latin typeface="Helvetica Light"/>
                </a:rPr>
                <a:t>места для </a:t>
              </a:r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распределения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491881" y="3548447"/>
              <a:ext cx="1872208" cy="56176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400"/>
              <a:r>
                <a:rPr lang="ru-RU" dirty="0" smtClean="0">
                  <a:solidFill>
                    <a:prstClr val="black"/>
                  </a:solidFill>
                  <a:latin typeface="Helvetica Light"/>
                </a:rPr>
                <a:t>направленные дети</a:t>
              </a:r>
              <a:endParaRPr lang="ru-RU" dirty="0">
                <a:solidFill>
                  <a:prstClr val="black"/>
                </a:solidFill>
                <a:latin typeface="Helvetica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0279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bg1">
                <a:tint val="80000"/>
                <a:satMod val="25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640960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/>
            <a:r>
              <a:rPr lang="ru-RU" sz="40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НОРМАТИВНОЕ ЧИСЛО МЕСТ – </a:t>
            </a:r>
            <a:r>
              <a:rPr lang="ru-RU" sz="40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latin typeface="Helvetica Light"/>
              </a:rPr>
              <a:t>число </a:t>
            </a:r>
            <a:r>
              <a:rPr lang="ru-RU" sz="40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latin typeface="Helvetica Light"/>
              </a:rPr>
              <a:t>мест по СанПиН</a:t>
            </a:r>
          </a:p>
          <a:p>
            <a:pPr algn="ctr" defTabSz="914400"/>
            <a:endParaRPr lang="ru-RU" sz="2800" b="1" dirty="0" smtClean="0">
              <a:ln w="12700">
                <a:solidFill>
                  <a:srgbClr val="212745">
                    <a:lumMod val="50000"/>
                  </a:srgbClr>
                </a:solidFill>
                <a:prstDash val="solid"/>
              </a:ln>
              <a:solidFill>
                <a:srgbClr val="212745">
                  <a:lumMod val="75000"/>
                </a:srgbClr>
              </a:solidFill>
              <a:latin typeface="Helvetica Ligh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556792"/>
            <a:ext cx="417646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300"/>
              </a:spcAft>
            </a:pPr>
            <a:r>
              <a:rPr lang="ru-RU" sz="1100" b="1" dirty="0" smtClean="0">
                <a:solidFill>
                  <a:prstClr val="black"/>
                </a:solidFill>
                <a:latin typeface="Helvetica Light"/>
              </a:rPr>
              <a:t>Общеразвивающие, оздоровительные группы, группы присмотра и ухода, группы для детей раннего возраста -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из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расчета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площади групповой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(игровой)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комнаты:</a:t>
            </a:r>
            <a:endParaRPr lang="ru-RU" sz="1100" dirty="0">
              <a:solidFill>
                <a:prstClr val="black"/>
              </a:solidFill>
              <a:latin typeface="Helvetica Light"/>
            </a:endParaRPr>
          </a:p>
          <a:p>
            <a:pPr defTabSz="914400">
              <a:spcAft>
                <a:spcPts val="300"/>
              </a:spcAft>
            </a:pPr>
            <a:endParaRPr lang="ru-RU" sz="200" dirty="0">
              <a:solidFill>
                <a:prstClr val="black"/>
              </a:solidFill>
              <a:latin typeface="Helvetica Light"/>
            </a:endParaRPr>
          </a:p>
          <a:p>
            <a:pPr defTabSz="914400">
              <a:spcAft>
                <a:spcPts val="300"/>
              </a:spcAft>
            </a:pP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- группы до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3-х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лет – 2,5 кв.м на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1 ребенка </a:t>
            </a:r>
          </a:p>
          <a:p>
            <a:pPr defTabSz="914400">
              <a:spcAft>
                <a:spcPts val="300"/>
              </a:spcAft>
            </a:pP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- группы от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3-х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лет – 2,0 кв.м на 1 ребенка</a:t>
            </a:r>
          </a:p>
          <a:p>
            <a:pPr defTabSz="914400">
              <a:spcAft>
                <a:spcPts val="300"/>
              </a:spcAft>
            </a:pPr>
            <a:r>
              <a:rPr lang="ru-RU" sz="900" i="1" dirty="0">
                <a:solidFill>
                  <a:prstClr val="black"/>
                </a:solidFill>
                <a:latin typeface="Helvetica Light"/>
              </a:rPr>
              <a:t> </a:t>
            </a:r>
            <a:r>
              <a:rPr lang="ru-RU" sz="900" i="1" dirty="0" smtClean="0">
                <a:solidFill>
                  <a:prstClr val="black"/>
                </a:solidFill>
                <a:latin typeface="Helvetica Light"/>
              </a:rPr>
              <a:t>  </a:t>
            </a:r>
            <a:endParaRPr lang="ru-RU" sz="900" i="1" dirty="0">
              <a:solidFill>
                <a:prstClr val="black"/>
              </a:solidFill>
              <a:latin typeface="Helvetica Ligh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80012" y="1556792"/>
            <a:ext cx="4212468" cy="4824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Группы </a:t>
            </a:r>
            <a:r>
              <a:rPr lang="ru-RU" sz="1100" b="1" dirty="0">
                <a:solidFill>
                  <a:prstClr val="black"/>
                </a:solidFill>
                <a:latin typeface="Helvetica Light"/>
              </a:rPr>
              <a:t>компенсирующей направленности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 для детей </a:t>
            </a:r>
            <a:endParaRPr lang="ru-RU" sz="1100" dirty="0" smtClean="0">
              <a:solidFill>
                <a:prstClr val="black"/>
              </a:solidFill>
              <a:latin typeface="Helvetica Light"/>
            </a:endParaRPr>
          </a:p>
          <a:p>
            <a:pPr defTabSz="914400">
              <a:spcAft>
                <a:spcPts val="300"/>
              </a:spcAft>
            </a:pP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до 3-х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лет и старше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3-х лет соответственно:</a:t>
            </a:r>
            <a:endParaRPr lang="ru-RU" sz="1100" dirty="0">
              <a:solidFill>
                <a:prstClr val="black"/>
              </a:solidFill>
              <a:latin typeface="Helvetica Light"/>
            </a:endParaRP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тяжелыми нарушениями речи - 6 и 10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фонетико-фонематическими нарушениями речи в возрасте старше 3 лет - 12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глухих детей - 6 детей для обеих возрастных групп;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слабослышащих детей - 6 и 8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слепых детей - 6 детей для обеих возрастных групп;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слабовидящих детей, для детей с </a:t>
            </a:r>
            <a:r>
              <a:rPr lang="ru-RU" sz="1100" dirty="0" err="1">
                <a:solidFill>
                  <a:prstClr val="black"/>
                </a:solidFill>
                <a:latin typeface="Helvetica Light"/>
              </a:rPr>
              <a:t>амблиопией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, косоглазием - 6 и 10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нарушениями опорно-двигательного аппарата - 6 и 8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задержкой психического развития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– </a:t>
            </a:r>
            <a:br>
              <a:rPr lang="ru-RU" sz="1100" dirty="0" smtClean="0">
                <a:solidFill>
                  <a:prstClr val="black"/>
                </a:solidFill>
                <a:latin typeface="Helvetica Light"/>
              </a:rPr>
            </a:b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6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и 10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умственной отсталостью легкой степени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– </a:t>
            </a:r>
            <a:br>
              <a:rPr lang="ru-RU" sz="1100" dirty="0" smtClean="0">
                <a:solidFill>
                  <a:prstClr val="black"/>
                </a:solidFill>
                <a:latin typeface="Helvetica Light"/>
              </a:rPr>
            </a:b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6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и 10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умственной отсталостью умеренной, тяжелой в возрасте старше 3 лет - 8 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аутизмом только в возрасте старше 3 лет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– </a:t>
            </a:r>
            <a:br>
              <a:rPr lang="ru-RU" sz="1100" dirty="0" smtClean="0">
                <a:solidFill>
                  <a:prstClr val="black"/>
                </a:solidFill>
                <a:latin typeface="Helvetica Light"/>
              </a:rPr>
            </a:b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5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детей;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со сложным дефектом (имеющих сочетание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2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или более недостатков в физическом и (или) психическом развитии) - 5 детей для обеих возрастных групп;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для детей с иными ограниченными возможностями здоровья - 10 и 15 детей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.</a:t>
            </a:r>
            <a:endParaRPr lang="ru-RU" sz="1100" dirty="0">
              <a:solidFill>
                <a:prstClr val="black"/>
              </a:solidFill>
              <a:latin typeface="Helvetica Ligh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809389"/>
            <a:ext cx="4176464" cy="2485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Группы </a:t>
            </a:r>
            <a:r>
              <a:rPr lang="ru-RU" sz="1100" b="1" dirty="0">
                <a:solidFill>
                  <a:prstClr val="black"/>
                </a:solidFill>
                <a:latin typeface="Helvetica Light"/>
              </a:rPr>
              <a:t>комбинированной направленности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:</a:t>
            </a:r>
          </a:p>
          <a:p>
            <a:pPr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а) </a:t>
            </a:r>
            <a:r>
              <a:rPr lang="ru-RU" sz="1100" b="1" dirty="0">
                <a:solidFill>
                  <a:prstClr val="black"/>
                </a:solidFill>
                <a:latin typeface="Helvetica Light"/>
              </a:rPr>
              <a:t>до </a:t>
            </a:r>
            <a:r>
              <a:rPr lang="ru-RU" sz="1100" b="1" dirty="0" smtClean="0">
                <a:solidFill>
                  <a:prstClr val="black"/>
                </a:solidFill>
                <a:latin typeface="Helvetica Light"/>
              </a:rPr>
              <a:t>3-х </a:t>
            </a:r>
            <a:r>
              <a:rPr lang="ru-RU" sz="1100" b="1" dirty="0">
                <a:solidFill>
                  <a:prstClr val="black"/>
                </a:solidFill>
                <a:latin typeface="Helvetica Light"/>
              </a:rPr>
              <a:t>лет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 - не более 10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детей;</a:t>
            </a:r>
            <a:endParaRPr lang="ru-RU" sz="1100" dirty="0">
              <a:solidFill>
                <a:prstClr val="black"/>
              </a:solidFill>
              <a:latin typeface="Helvetica Light"/>
            </a:endParaRPr>
          </a:p>
          <a:p>
            <a:pPr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б) </a:t>
            </a:r>
            <a:r>
              <a:rPr lang="ru-RU" sz="1100" b="1" dirty="0">
                <a:solidFill>
                  <a:prstClr val="black"/>
                </a:solidFill>
                <a:latin typeface="Helvetica Light"/>
              </a:rPr>
              <a:t>старше </a:t>
            </a:r>
            <a:r>
              <a:rPr lang="ru-RU" sz="1100" b="1" dirty="0" smtClean="0">
                <a:solidFill>
                  <a:prstClr val="black"/>
                </a:solidFill>
                <a:latin typeface="Helvetica Light"/>
              </a:rPr>
              <a:t>3-х </a:t>
            </a:r>
            <a:r>
              <a:rPr lang="ru-RU" sz="1100" b="1" dirty="0">
                <a:solidFill>
                  <a:prstClr val="black"/>
                </a:solidFill>
                <a:latin typeface="Helvetica Light"/>
              </a:rPr>
              <a:t>лет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:</a:t>
            </a: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- в группах для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глухих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детей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или слепых детей, или детей с нарушениями опорно-двигательного аппарата, или детей с умственной отсталостью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умеренной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, тяжелой, или детей со сложным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дефектом – 10 детей;</a:t>
            </a:r>
            <a:endParaRPr lang="ru-RU" sz="1100" dirty="0">
              <a:solidFill>
                <a:prstClr val="black"/>
              </a:solidFill>
              <a:latin typeface="Helvetica Light"/>
            </a:endParaRP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в группах для слабовидящих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и (или) детей с </a:t>
            </a:r>
            <a:r>
              <a:rPr lang="ru-RU" sz="1100" dirty="0" err="1">
                <a:solidFill>
                  <a:prstClr val="black"/>
                </a:solidFill>
                <a:latin typeface="Helvetica Light"/>
              </a:rPr>
              <a:t>амблиопией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 и (или) косоглазием, или слабослышащих детей, или детей, имеющих тяжелые нарушения речи, или детей с умственной отсталостью легкой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степени – 15 детей;</a:t>
            </a:r>
            <a:endParaRPr lang="ru-RU" sz="1100" dirty="0">
              <a:solidFill>
                <a:prstClr val="black"/>
              </a:solidFill>
              <a:latin typeface="Helvetica Light"/>
            </a:endParaRPr>
          </a:p>
          <a:p>
            <a:pPr marL="92075" indent="-92075" defTabSz="914400">
              <a:spcAft>
                <a:spcPts val="300"/>
              </a:spcAft>
            </a:pPr>
            <a:r>
              <a:rPr lang="ru-RU" sz="1100" dirty="0">
                <a:solidFill>
                  <a:prstClr val="black"/>
                </a:solidFill>
                <a:latin typeface="Helvetica Light"/>
              </a:rPr>
              <a:t>-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в группах для детей с </a:t>
            </a:r>
            <a:r>
              <a:rPr lang="ru-RU" sz="1100" dirty="0">
                <a:solidFill>
                  <a:prstClr val="black"/>
                </a:solidFill>
                <a:latin typeface="Helvetica Light"/>
              </a:rPr>
              <a:t>задержкой психического </a:t>
            </a:r>
            <a:r>
              <a:rPr lang="ru-RU" sz="1100" dirty="0" smtClean="0">
                <a:solidFill>
                  <a:prstClr val="black"/>
                </a:solidFill>
                <a:latin typeface="Helvetica Light"/>
              </a:rPr>
              <a:t>развития – 17 детей.</a:t>
            </a:r>
            <a:endParaRPr lang="ru-RU" sz="1100" dirty="0">
              <a:solidFill>
                <a:prstClr val="black"/>
              </a:solidFill>
              <a:latin typeface="Helvetica Ligh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96" y="5177136"/>
            <a:ext cx="4644516" cy="120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89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50000">
              <a:schemeClr val="bg1">
                <a:tint val="80000"/>
                <a:satMod val="250000"/>
              </a:schemeClr>
            </a:gs>
            <a:gs pos="100000">
              <a:srgbClr val="FFEAA7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659678"/>
            <a:ext cx="8784976" cy="25484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14000"/>
              </a:lnSpc>
            </a:pPr>
            <a:r>
              <a:rPr lang="ru-RU" sz="40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Helvetica Light"/>
              </a:rPr>
              <a:t>ФАКТИЧЕСКОЕ ЧИСЛО ДЕТЕЙ –</a:t>
            </a: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latin typeface="Helvetica Light"/>
              </a:rPr>
              <a:t>ЧИСЛО ДЕТЕЙ, </a:t>
            </a:r>
            <a:r>
              <a:rPr lang="ru-RU" sz="36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latin typeface="Helvetica Light"/>
              </a:rPr>
              <a:t/>
            </a:r>
            <a:br>
              <a:rPr lang="ru-RU" sz="3600" b="1" dirty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latin typeface="Helvetica Light"/>
              </a:rPr>
            </a:b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latin typeface="Helvetica Light"/>
              </a:rPr>
              <a:t>ЗАЧИСЛЕННЫХ В ГРУППУ</a:t>
            </a:r>
          </a:p>
          <a:p>
            <a:pPr algn="ctr" defTabSz="914400">
              <a:lnSpc>
                <a:spcPct val="114000"/>
              </a:lnSpc>
            </a:pPr>
            <a:r>
              <a:rPr lang="ru-RU" sz="2400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latin typeface="Helvetica Light"/>
              </a:rPr>
              <a:t>(ПОСЕЩАЮЩИХ ПОМЕЩЕНИЕ)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38006" y="3339916"/>
            <a:ext cx="5220072" cy="33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896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50000">
              <a:schemeClr val="bg1">
                <a:tint val="80000"/>
                <a:satMod val="25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232844"/>
            <a:ext cx="8568952" cy="36363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ЧИСЛО НАПРАВЛЕННЫХ ДЕТЕЙ – </a:t>
            </a: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ЧИСЛО ДЕТЕЙ, </a:t>
            </a:r>
            <a:b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</a:b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ПОЛУЧИВШИХ МЕСТО В ГРУППЕ  </a:t>
            </a:r>
            <a:b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</a:br>
            <a:r>
              <a:rPr lang="ru-RU" sz="2000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/>
              </a:rPr>
              <a:t>(УТВЕРЖДЕНЫ КОМИССИЕЙ ПО РАСПРЕДЕЛЕНИЮ)</a:t>
            </a:r>
            <a:r>
              <a:rPr lang="ru-RU" sz="2400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/>
              </a:rPr>
              <a:t>,</a:t>
            </a:r>
            <a:r>
              <a:rPr lang="ru-RU" sz="24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 </a:t>
            </a:r>
          </a:p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НО ПРИКАЗ О ЗАЧИСЛЕНИИ </a:t>
            </a:r>
            <a:b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</a:b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ЕЩЕ НЕ ИЗДАН</a:t>
            </a:r>
          </a:p>
        </p:txBody>
      </p:sp>
    </p:spTree>
    <p:extLst>
      <p:ext uri="{BB962C8B-B14F-4D97-AF65-F5344CB8AC3E}">
        <p14:creationId xmlns:p14="http://schemas.microsoft.com/office/powerpoint/2010/main" xmlns="" val="94345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50000">
              <a:schemeClr val="bg1">
                <a:tint val="80000"/>
                <a:satMod val="250000"/>
              </a:schemeClr>
            </a:gs>
            <a:gs pos="100000">
              <a:schemeClr val="bg2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0846" y="668750"/>
            <a:ext cx="8640960" cy="268881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lnSpc>
                <a:spcPct val="114000"/>
              </a:lnSpc>
            </a:pPr>
            <a:r>
              <a:rPr lang="ru-RU" sz="36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ЧИСЛО МЕСТ ДЛЯ ПЕРЕВОДА– </a:t>
            </a:r>
          </a:p>
          <a:p>
            <a:pPr algn="ctr" defTabSz="914400">
              <a:lnSpc>
                <a:spcPct val="114000"/>
              </a:lnSpc>
            </a:pPr>
            <a:r>
              <a:rPr lang="ru-RU" sz="2800" b="1" dirty="0" smtClean="0">
                <a:ln w="12700">
                  <a:solidFill>
                    <a:srgbClr val="212745">
                      <a:lumMod val="50000"/>
                    </a:srgbClr>
                  </a:solidFill>
                  <a:prstDash val="solid"/>
                </a:ln>
                <a:solidFill>
                  <a:srgbClr val="212745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Light"/>
              </a:rPr>
              <a:t>ЧИСЛО МЕСТ ДЛЯ ПЕРЕВОДА ДЕТЕЙ ИЗ ДРУГИХ ДОО В СВЯЗИ С ПРЕКРАЩЕНИЕМ ИХ ДЕЯТЕЛЬНОСТИ, АННУЛИРОВАНИЕМ ИЛИ ПРЕКРАЩЕНИЕМ ЛИЦЕНЗИИ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93314">
            <a:off x="308634" y="3680762"/>
            <a:ext cx="8280920" cy="355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677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3359" y="1095200"/>
            <a:ext cx="8717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>
                <a:latin typeface="Helvetica Light"/>
              </a:rPr>
              <a:t>Приказ 1527 Абзац 3 п. 4. "обращаются в выбранную организацию с запросом о наличии свободных мест соответствующей возрастной категории обучающегося и необходимой направленности группы, в том числе с использованием информационно-телекоммуникационной сети "Интернет" (далее - сеть Интернет);"</a:t>
            </a:r>
            <a:endParaRPr lang="ru-RU" sz="1300" dirty="0">
              <a:latin typeface="Helvetica Light"/>
            </a:endParaRP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каким образом образовательная организация определяет наличие свободных мест?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 При обращении родителей (законных представителей) ребенка в выбранную организацию с запросом о наличии свободных мест соответствующей возрастной категории обучающегося и необходимой направленности группы образовательная организация делает запрос в орган местного самоуправления муниципальных районов и городских округов в сфере образования для получения информации о наличии в региональной системе учета детей, подлежащих обучению по программам дошкольного образования (далее - региональная система), детей соответствующей возрастной категории обучающегося и необходимой направленности группы, желающих получить место в данной организации. В случае наличия таких детей в родителю (законному представителю) ребенка сообщается об отсутствии свободных мест;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при наличии свободных мест в образовательной организации заявление о зачислении подается напрямую в образовательную организацию без постановки на учет?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  порядок зачисления в образовательную организацию регламентирован 293 приказом </a:t>
            </a:r>
            <a:r>
              <a:rPr lang="ru-RU" sz="1300" dirty="0" err="1">
                <a:latin typeface="Helvetica Light"/>
              </a:rPr>
              <a:t>Минобрнауки</a:t>
            </a:r>
            <a:r>
              <a:rPr lang="ru-RU" sz="1300" dirty="0">
                <a:latin typeface="Helvetica Light"/>
              </a:rPr>
              <a:t> России от 08.04.2014 г. В случае наличия свободных мест орган местного самоуправления в сфере образования направляет ребенка в требуемую дошкольную организацию.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может ли родитель (законный представитель) подать заявление о зачислении в порядке перевода в образовательную организацию, которая располагается на территории муниципального района или городского округа, отличного от места проживания ребенка? Например, семья проживает в одном муниципальном образовании/субъекте РФ, а хочет, чтобы ребенок ходил в дошкольную организацию другого муниципального образования/субъекта РФ</a:t>
            </a:r>
            <a:r>
              <a:rPr lang="ru-RU" sz="1300" dirty="0" smtClean="0">
                <a:latin typeface="Helvetica Light"/>
              </a:rPr>
              <a:t>.</a:t>
            </a:r>
            <a:endParaRPr lang="ru-RU" sz="1300" dirty="0">
              <a:latin typeface="Helvetica Light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ВОПРОСЫ ПЕРЕВОДА ДЕТЕЙ ИЗ ОДНОЙ ДОО В ДРУГУЮ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521340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3359" y="1217652"/>
            <a:ext cx="871728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latin typeface="Helvetica Light"/>
              </a:rPr>
              <a:t>Приказ </a:t>
            </a:r>
            <a:r>
              <a:rPr lang="ru-RU" sz="1300" b="1" dirty="0">
                <a:latin typeface="Helvetica Light"/>
              </a:rPr>
              <a:t>1527 Абзац 4 п.4. "при отсутствии свободных мест в выбранной организации обращаются в органы местного самоуправления в сфере образования соответствующего муниципального района, городского округа для определения принимающей организации из числа муниципальных образовательных организаций; "</a:t>
            </a:r>
            <a:endParaRPr lang="ru-RU" sz="1300" dirty="0">
              <a:latin typeface="Helvetica Light"/>
            </a:endParaRP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какие действия принимает орган местного самоуправления в сфере образования?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 орган местного самоуправления в сфере образования в соответствии с информацией о наличии свободных мест в ДОО предлагает родителям (законным представителям) перечень образовательных организаций, в которых есть свободные места. В случае несогласия родителя (законного представителя) с предложенным местом, ребенок ставится на учет как желающий сменить образовательную организацию. В случае согласия родителя (законного представителя) с предложенным местом, орган местного самоуправления в сфере образования направляет ребенка в данную организацию.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dirty="0">
                <a:latin typeface="Helvetica Light"/>
              </a:rPr>
              <a:t>***</a:t>
            </a:r>
          </a:p>
          <a:p>
            <a:r>
              <a:rPr lang="ru-RU" sz="1300" b="1" dirty="0">
                <a:latin typeface="Helvetica Light"/>
              </a:rPr>
              <a:t>Приказ 1527 Абзац 5 п.4 "обращаются в исходную организацию с заявлением об отчислении обучающегося в связи с переводом в принимающую организацию. ".</a:t>
            </a:r>
            <a:endParaRPr lang="ru-RU" sz="1300" dirty="0">
              <a:latin typeface="Helvetica Light"/>
            </a:endParaRP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когда пишется заявление: после согласования принимающей организации или в любое время?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 Заявление об отчислении обучающегося в связи с переводом в принимающую организацию пишется только после подтверждения органом местного самоуправления в сфере образования наличия свободного места в принимающей организации</a:t>
            </a:r>
            <a:r>
              <a:rPr lang="ru-RU" sz="1300" dirty="0" smtClean="0">
                <a:latin typeface="Helvetica Light"/>
              </a:rPr>
              <a:t>.</a:t>
            </a:r>
            <a:endParaRPr lang="ru-RU" sz="1300" dirty="0">
              <a:latin typeface="Helvetica Light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ВОПРОСЫ ПЕРЕВОДА ДЕТЕЙ ИЗ ОДНОЙ ДОО В ДРУГУЮ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739391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3359" y="1217652"/>
            <a:ext cx="8717280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latin typeface="Helvetica Light"/>
              </a:rPr>
              <a:t>Приказ </a:t>
            </a:r>
            <a:r>
              <a:rPr lang="ru-RU" sz="1300" b="1" dirty="0">
                <a:latin typeface="Helvetica Light"/>
              </a:rPr>
              <a:t>1527 п. 5. " В заявлении родителей (законных представителей) обучающегося об отчислении в порядке перевода в принимающую организацию указываются "</a:t>
            </a:r>
            <a:endParaRPr lang="ru-RU" sz="1300" dirty="0">
              <a:latin typeface="Helvetica Light"/>
            </a:endParaRP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перечень сведений в заявлении не совпадает с перечнем в 293 приказе </a:t>
            </a:r>
            <a:r>
              <a:rPr lang="ru-RU" sz="1300" dirty="0" err="1">
                <a:latin typeface="Helvetica Light"/>
              </a:rPr>
              <a:t>Минобрнауки</a:t>
            </a:r>
            <a:r>
              <a:rPr lang="ru-RU" sz="1300" dirty="0">
                <a:latin typeface="Helvetica Light"/>
              </a:rPr>
              <a:t> России от 08.04.2014, как зачислять ребенка на основании этих сведений?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 в данном пункте говорится о заявлении об отчислении. Перечня сведений достаточно для издания приказа об отчислении.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dirty="0">
                <a:latin typeface="Helvetica Light"/>
              </a:rPr>
              <a:t>***</a:t>
            </a:r>
          </a:p>
          <a:p>
            <a:r>
              <a:rPr lang="ru-RU" sz="1300" b="1" dirty="0">
                <a:latin typeface="Helvetica Light"/>
              </a:rPr>
              <a:t>Приказ 1527 п. 5. г. в заявлении об отчислении указывается "г) наименование принимающей организации. В случае переезда в другую местность родителей (законных представителей) обучающегося указывается в том числе населенный пункт, муниципальное образование, субъект Российской Федерации, в который осуществляется переезд."</a:t>
            </a:r>
            <a:endParaRPr lang="ru-RU" sz="1300" dirty="0">
              <a:latin typeface="Helvetica Light"/>
            </a:endParaRP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как можно указать эти сведения, если родители (законные представители) не знают, возьмут ли их в принимающую организацию.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 заявление об отчислении обучающегося в связи с переводом в принимающую организацию пишется только после подтверждения органом местного самоуправления в сфере образования наличия свободного места в принимающей организации</a:t>
            </a:r>
            <a:r>
              <a:rPr lang="ru-RU" sz="1300" dirty="0" smtClean="0">
                <a:latin typeface="Helvetica Light"/>
              </a:rPr>
              <a:t>.</a:t>
            </a:r>
            <a:endParaRPr lang="ru-RU" sz="1300" dirty="0">
              <a:latin typeface="Helvetica Light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ВОПРОСЫ ПЕРЕВОДА ДЕТЕЙ ИЗ ОДНОЙ ДОО В ДРУГУЮ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912049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3359" y="1217652"/>
            <a:ext cx="871728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latin typeface="Helvetica Light"/>
              </a:rPr>
              <a:t>Приказ </a:t>
            </a:r>
            <a:r>
              <a:rPr lang="ru-RU" sz="1300" b="1" dirty="0">
                <a:latin typeface="Helvetica Light"/>
              </a:rPr>
              <a:t>1527 п. 8. Требование предоставления других документов в качестве основания для зачисления обучающегося в принимающую организацию в связи с переводом из исходной организации не допускается.</a:t>
            </a:r>
            <a:endParaRPr lang="ru-RU" sz="1300" dirty="0">
              <a:latin typeface="Helvetica Light"/>
            </a:endParaRP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Какие документы предоставляются в данном случае? Только личное дело?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 Перечень документов, необходимый для зачисления ребенка в дошкольную образовательную организацию, определен в п. 9 293 приказа </a:t>
            </a:r>
            <a:r>
              <a:rPr lang="ru-RU" sz="1300" dirty="0" err="1">
                <a:latin typeface="Helvetica Light"/>
              </a:rPr>
              <a:t>Минобрнауки</a:t>
            </a:r>
            <a:r>
              <a:rPr lang="ru-RU" sz="1300" dirty="0">
                <a:latin typeface="Helvetica Light"/>
              </a:rPr>
              <a:t> России от 08.04.2014. В случае наличия требуемых документов в составе личного дела обучающегося, документы повторно предоставлять не требуется.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dirty="0">
                <a:latin typeface="Helvetica Light"/>
              </a:rPr>
              <a:t>***</a:t>
            </a:r>
          </a:p>
          <a:p>
            <a:r>
              <a:rPr lang="ru-RU" sz="1300" b="1" dirty="0">
                <a:latin typeface="Helvetica Light"/>
              </a:rPr>
              <a:t>Приказ 1527 п. 10. После приема заявления и личного дела принимающая организация заключает договор об образовании по образовательным программам дошкольного образования (далее - договор) с родителями (законными представителями) обучающегося и в течение трех рабочих дней после заключения договора издает распорядительный акт о зачислении обучающегося в порядке перевода.</a:t>
            </a:r>
            <a:endParaRPr lang="ru-RU" sz="1300" dirty="0">
              <a:latin typeface="Helvetica Light"/>
            </a:endParaRP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Вопрос</a:t>
            </a:r>
            <a:r>
              <a:rPr lang="ru-RU" sz="1300" dirty="0">
                <a:latin typeface="Helvetica Light"/>
              </a:rPr>
              <a:t>: может ли образовательная организация заключить договор при отсутствии направления от органа местного самоуправления в сфере образования?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  <a:p>
            <a:r>
              <a:rPr lang="ru-RU" sz="1300" b="1" dirty="0">
                <a:latin typeface="Helvetica Light"/>
              </a:rPr>
              <a:t>Ответ</a:t>
            </a:r>
            <a:r>
              <a:rPr lang="ru-RU" sz="1300" dirty="0">
                <a:latin typeface="Helvetica Light"/>
              </a:rPr>
              <a:t>: порядок зачисления в образовательную организацию регламентирован 293 приказом </a:t>
            </a:r>
            <a:r>
              <a:rPr lang="ru-RU" sz="1300" dirty="0" err="1">
                <a:latin typeface="Helvetica Light"/>
              </a:rPr>
              <a:t>Минобрнауки</a:t>
            </a:r>
            <a:r>
              <a:rPr lang="ru-RU" sz="1300" dirty="0">
                <a:latin typeface="Helvetica Light"/>
              </a:rPr>
              <a:t> России от 08.04.2014 г. В соответствии с п.8 «Документы о приеме подаются в образовательную организацию, в которую получено направление в рамках реализации государственной и муниципальной услуги, предоставляемой органами исполнительной власти субъектов Российской Федерации и органами местного самоуправления»</a:t>
            </a:r>
          </a:p>
          <a:p>
            <a:r>
              <a:rPr lang="ru-RU" sz="1300" dirty="0">
                <a:latin typeface="Helvetica Light"/>
              </a:rPr>
              <a:t> 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ВОПРОСЫ ПЕРЕВОДА ДЕТЕЙ ИЗ ОДНОЙ ДОО В ДРУГУЮ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55686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446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НАПРАВЛЕННОСТЬ И ВИД ДЕЯТЕЛЬНОСТИ ГРУПП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570" y="1042320"/>
            <a:ext cx="907143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b="1" dirty="0" err="1" smtClean="0">
                <a:latin typeface="Helvetica Light"/>
              </a:rPr>
              <a:t>Общеразвивающая</a:t>
            </a:r>
            <a:r>
              <a:rPr lang="ru-RU" sz="1400" dirty="0" smtClean="0">
                <a:latin typeface="Helvetica Light"/>
              </a:rPr>
              <a:t> – осуществляется </a:t>
            </a:r>
            <a:r>
              <a:rPr lang="ru-RU" sz="1400" b="1" dirty="0" smtClean="0">
                <a:latin typeface="Helvetica Light"/>
              </a:rPr>
              <a:t>реализация</a:t>
            </a:r>
            <a:r>
              <a:rPr lang="ru-RU" sz="1400" dirty="0" smtClean="0">
                <a:latin typeface="Helvetica Light"/>
              </a:rPr>
              <a:t> основной общеобразовательной </a:t>
            </a:r>
            <a:r>
              <a:rPr lang="ru-RU" sz="1400" b="1" dirty="0" smtClean="0">
                <a:latin typeface="Helvetica Light"/>
              </a:rPr>
              <a:t>программы</a:t>
            </a:r>
            <a:r>
              <a:rPr lang="ru-RU" sz="1400" dirty="0" smtClean="0">
                <a:latin typeface="Helvetica Light"/>
              </a:rPr>
              <a:t> дошкольного образования;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b="1" dirty="0" smtClean="0">
                <a:latin typeface="Helvetica Light"/>
              </a:rPr>
              <a:t>Компенсирующая</a:t>
            </a:r>
            <a:r>
              <a:rPr lang="ru-RU" sz="1400" dirty="0" smtClean="0">
                <a:latin typeface="Helvetica Light"/>
              </a:rPr>
              <a:t> (дополнительно указывается </a:t>
            </a:r>
            <a:r>
              <a:rPr lang="ru-RU" sz="1400" b="1" dirty="0" smtClean="0">
                <a:latin typeface="Helvetica Light"/>
              </a:rPr>
              <a:t>вид ОВЗ</a:t>
            </a:r>
            <a:r>
              <a:rPr lang="ru-RU" sz="1400" dirty="0" smtClean="0">
                <a:latin typeface="Helvetica Light"/>
              </a:rPr>
              <a:t>) –осуществляется </a:t>
            </a:r>
            <a:r>
              <a:rPr lang="ru-RU" sz="1400" b="1" dirty="0" smtClean="0">
                <a:latin typeface="Helvetica Light"/>
              </a:rPr>
              <a:t>реализация</a:t>
            </a:r>
            <a:r>
              <a:rPr lang="ru-RU" sz="1400" dirty="0" smtClean="0">
                <a:latin typeface="Helvetica Light"/>
              </a:rPr>
              <a:t> адаптированной основной общеобразовательной </a:t>
            </a:r>
            <a:r>
              <a:rPr lang="ru-RU" sz="1400" b="1" dirty="0" smtClean="0">
                <a:latin typeface="Helvetica Light"/>
              </a:rPr>
              <a:t>программы</a:t>
            </a:r>
            <a:r>
              <a:rPr lang="ru-RU" sz="1400" dirty="0" smtClean="0">
                <a:latin typeface="Helvetica Light"/>
              </a:rPr>
              <a:t> дошкольного образования для детей с ОВЗ с учетом особенностей их психофизического развития, индивидуальных возможностей, обеспечивающей коррекцию нарушений развития и социальную адаптацию воспитанников с ОВЗ;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b="1" dirty="0" smtClean="0">
                <a:latin typeface="Helvetica Light"/>
              </a:rPr>
              <a:t>Комбинированная</a:t>
            </a:r>
            <a:r>
              <a:rPr lang="ru-RU" sz="1400" dirty="0" smtClean="0">
                <a:latin typeface="Helvetica Light"/>
              </a:rPr>
              <a:t> (дополнительно указывается </a:t>
            </a:r>
            <a:r>
              <a:rPr lang="ru-RU" sz="1400" b="1" dirty="0" smtClean="0">
                <a:latin typeface="Helvetica Light"/>
              </a:rPr>
              <a:t>вид ОВЗ</a:t>
            </a:r>
            <a:r>
              <a:rPr lang="ru-RU" sz="1400" dirty="0" smtClean="0">
                <a:latin typeface="Helvetica Light"/>
              </a:rPr>
              <a:t>) – осуществляется </a:t>
            </a:r>
            <a:r>
              <a:rPr lang="ru-RU" sz="1400" b="1" dirty="0" smtClean="0">
                <a:latin typeface="Helvetica Light"/>
              </a:rPr>
              <a:t>совместное</a:t>
            </a:r>
            <a:r>
              <a:rPr lang="ru-RU" sz="1400" dirty="0" smtClean="0">
                <a:latin typeface="Helvetica Light"/>
              </a:rPr>
              <a:t> </a:t>
            </a:r>
            <a:r>
              <a:rPr lang="ru-RU" sz="1400" b="1" dirty="0" smtClean="0">
                <a:latin typeface="Helvetica Light"/>
              </a:rPr>
              <a:t>образование</a:t>
            </a:r>
            <a:r>
              <a:rPr lang="ru-RU" sz="1400" dirty="0" smtClean="0">
                <a:latin typeface="Helvetica Light"/>
              </a:rPr>
              <a:t> </a:t>
            </a:r>
            <a:r>
              <a:rPr lang="ru-RU" sz="1400" b="1" dirty="0" smtClean="0">
                <a:latin typeface="Helvetica Light"/>
              </a:rPr>
              <a:t>здоровых детей и детей с ОВЗ </a:t>
            </a:r>
            <a:r>
              <a:rPr lang="ru-RU" sz="1400" dirty="0" smtClean="0">
                <a:latin typeface="Helvetica Light"/>
              </a:rPr>
              <a:t>в соответствии с основной общеобразовательной </a:t>
            </a:r>
            <a:r>
              <a:rPr lang="ru-RU" sz="1400" b="1" dirty="0" smtClean="0">
                <a:latin typeface="Helvetica Light"/>
              </a:rPr>
              <a:t>программой</a:t>
            </a:r>
            <a:r>
              <a:rPr lang="ru-RU" sz="1400" dirty="0" smtClean="0">
                <a:latin typeface="Helvetica Light"/>
              </a:rPr>
              <a:t> дошкольного образования, адаптированной для детей с ОВЗ с учетом особенностей их психофизического развития, индивидуальных возможностей, обеспечивающее коррекцию нарушений развития и социальную адаптацию воспитанников с ОВЗ;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b="1" dirty="0" smtClean="0">
                <a:latin typeface="Helvetica Light"/>
              </a:rPr>
              <a:t>Оздоровительная</a:t>
            </a:r>
            <a:r>
              <a:rPr lang="ru-RU" sz="1400" dirty="0" smtClean="0">
                <a:latin typeface="Helvetica Light"/>
              </a:rPr>
              <a:t> (дополнительно указывается </a:t>
            </a:r>
            <a:r>
              <a:rPr lang="ru-RU" sz="1400" b="1" dirty="0" smtClean="0">
                <a:latin typeface="Helvetica Light"/>
              </a:rPr>
              <a:t>профиль</a:t>
            </a:r>
            <a:r>
              <a:rPr lang="ru-RU" sz="1400" dirty="0" smtClean="0">
                <a:latin typeface="Helvetica Light"/>
              </a:rPr>
              <a:t>) – осуществляется </a:t>
            </a:r>
            <a:r>
              <a:rPr lang="ru-RU" sz="1400" b="1" dirty="0" smtClean="0">
                <a:latin typeface="Helvetica Light"/>
              </a:rPr>
              <a:t>реализация</a:t>
            </a:r>
            <a:r>
              <a:rPr lang="ru-RU" sz="1400" dirty="0" smtClean="0">
                <a:latin typeface="Helvetica Light"/>
              </a:rPr>
              <a:t> основной общеобразовательной </a:t>
            </a:r>
            <a:r>
              <a:rPr lang="ru-RU" sz="1400" b="1" dirty="0" smtClean="0">
                <a:latin typeface="Helvetica Light"/>
              </a:rPr>
              <a:t>программы</a:t>
            </a:r>
            <a:r>
              <a:rPr lang="ru-RU" sz="1400" dirty="0" smtClean="0">
                <a:latin typeface="Helvetica Light"/>
              </a:rPr>
              <a:t> дошкольного образования, а также комплекс санитарно-гигиенических, лечебно-оздоровительных и профилактических мероприятий и процедур;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b="1" dirty="0" smtClean="0">
                <a:latin typeface="Helvetica Light"/>
              </a:rPr>
              <a:t>Для детей раннего возраста </a:t>
            </a:r>
            <a:r>
              <a:rPr lang="ru-RU" sz="1400" dirty="0" smtClean="0">
                <a:latin typeface="Helvetica Light"/>
              </a:rPr>
              <a:t>– работают </a:t>
            </a:r>
            <a:r>
              <a:rPr lang="ru-RU" sz="1400" b="1" dirty="0" smtClean="0">
                <a:latin typeface="Helvetica Light"/>
              </a:rPr>
              <a:t>БЕЗ реализации </a:t>
            </a:r>
            <a:r>
              <a:rPr lang="ru-RU" sz="1400" dirty="0" smtClean="0">
                <a:latin typeface="Helvetica Light"/>
              </a:rPr>
              <a:t>основной общеобразовательной </a:t>
            </a:r>
            <a:r>
              <a:rPr lang="ru-RU" sz="1400" b="1" dirty="0" smtClean="0">
                <a:latin typeface="Helvetica Light"/>
              </a:rPr>
              <a:t>программы</a:t>
            </a:r>
            <a:r>
              <a:rPr lang="ru-RU" sz="1400" dirty="0" smtClean="0">
                <a:latin typeface="Helvetica Light"/>
              </a:rPr>
              <a:t> дошкольного образования, обеспечивают развитие, </a:t>
            </a:r>
            <a:r>
              <a:rPr lang="ru-RU" sz="1400" b="1" dirty="0" smtClean="0">
                <a:latin typeface="Helvetica Light"/>
              </a:rPr>
              <a:t>присмотр, уход </a:t>
            </a:r>
            <a:r>
              <a:rPr lang="ru-RU" sz="1400" dirty="0" smtClean="0">
                <a:latin typeface="Helvetica Light"/>
              </a:rPr>
              <a:t>и оздоровление воспитанников в возрасте от 2 месяцев до 3 лет;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b="1" dirty="0" smtClean="0">
                <a:latin typeface="Helvetica Light"/>
              </a:rPr>
              <a:t>Группы по присмотру и уходу </a:t>
            </a:r>
            <a:r>
              <a:rPr lang="ru-RU" sz="1400" dirty="0" smtClean="0">
                <a:latin typeface="Helvetica Light"/>
              </a:rPr>
              <a:t>– работают БЕЗ реализации основной общеобразовательной программы дошкольного образования для воспитанников в возрасте от 2 месяцев до 7 лет, обеспечивается комплекс мер по организации питания и хозяйственно-бытового обслуживания детей, обеспечению соблюдения ими личной гигиены и режима дня;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b="1" dirty="0" smtClean="0">
                <a:latin typeface="Helvetica Light"/>
              </a:rPr>
              <a:t>Семейные дошкольные группы </a:t>
            </a:r>
            <a:r>
              <a:rPr lang="ru-RU" sz="1400" dirty="0" smtClean="0">
                <a:latin typeface="Helvetica Light"/>
              </a:rPr>
              <a:t>– могут иметь </a:t>
            </a:r>
            <a:r>
              <a:rPr lang="ru-RU" sz="1400" dirty="0" err="1" smtClean="0">
                <a:latin typeface="Helvetica Light"/>
              </a:rPr>
              <a:t>общеразвивающую</a:t>
            </a:r>
            <a:r>
              <a:rPr lang="ru-RU" sz="1400" dirty="0" smtClean="0">
                <a:latin typeface="Helvetica Light"/>
              </a:rPr>
              <a:t> направленность или осуществлять присмотр и уход за детьми без реализации основной общеобразовательной программы дошкольного образования.</a:t>
            </a:r>
            <a:endParaRPr lang="ru-RU" sz="1400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518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3124199" y="3267534"/>
            <a:ext cx="2751115" cy="812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Дети-инвалиды с ОВЗ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(показатель 30.1)</a:t>
            </a:r>
            <a:endParaRPr lang="ru-RU" dirty="0">
              <a:solidFill>
                <a:schemeClr val="tx1"/>
              </a:solidFill>
              <a:latin typeface="Helvetica Ligh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446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ЧИСЛО ДЕТЕЙ С ОВЗ В ГРУППЕ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570" y="966120"/>
            <a:ext cx="8917707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>
              <a:spcAft>
                <a:spcPts val="600"/>
              </a:spcAft>
            </a:pPr>
            <a:r>
              <a:rPr lang="ru-RU" sz="1600" dirty="0" smtClean="0">
                <a:latin typeface="Helvetica Light"/>
              </a:rPr>
              <a:t>Дети с ОВЗ могут быть в группах любой направленности</a:t>
            </a:r>
          </a:p>
          <a:p>
            <a:pPr marL="0" lvl="3">
              <a:spcAft>
                <a:spcPts val="600"/>
              </a:spcAft>
            </a:pPr>
            <a:r>
              <a:rPr lang="ru-RU" sz="1600" dirty="0" smtClean="0">
                <a:latin typeface="Helvetica Light"/>
              </a:rPr>
              <a:t>В группе </a:t>
            </a:r>
            <a:r>
              <a:rPr lang="ru-RU" sz="1600" b="1" dirty="0" smtClean="0">
                <a:latin typeface="Helvetica Light"/>
              </a:rPr>
              <a:t>компенсирующей</a:t>
            </a:r>
            <a:r>
              <a:rPr lang="ru-RU" sz="1600" dirty="0" smtClean="0">
                <a:latin typeface="Helvetica Light"/>
              </a:rPr>
              <a:t> направленности – 100% детей с ОВЗ </a:t>
            </a:r>
            <a:br>
              <a:rPr lang="ru-RU" sz="1600" dirty="0" smtClean="0">
                <a:latin typeface="Helvetica Light"/>
              </a:rPr>
            </a:br>
            <a:r>
              <a:rPr lang="ru-RU" sz="1600" dirty="0" smtClean="0">
                <a:latin typeface="Helvetica Light"/>
              </a:rPr>
              <a:t>(</a:t>
            </a:r>
            <a:r>
              <a:rPr lang="ru-RU" sz="1600" b="1" dirty="0" smtClean="0">
                <a:latin typeface="Helvetica Light"/>
              </a:rPr>
              <a:t>не может быть детей без ОВЗ</a:t>
            </a:r>
            <a:r>
              <a:rPr lang="ru-RU" sz="1600" dirty="0" smtClean="0">
                <a:latin typeface="Helvetica Light"/>
              </a:rPr>
              <a:t>)</a:t>
            </a:r>
          </a:p>
          <a:p>
            <a:pPr marL="0" lvl="3">
              <a:spcAft>
                <a:spcPts val="600"/>
              </a:spcAft>
            </a:pPr>
            <a:r>
              <a:rPr lang="ru-RU" sz="1600" dirty="0" smtClean="0">
                <a:latin typeface="Helvetica Light"/>
              </a:rPr>
              <a:t>Если в группе комбинированной направленности нет зачисленных или направленных детей с ОВЗ – вопрос о смене направленности группы на </a:t>
            </a:r>
            <a:r>
              <a:rPr lang="ru-RU" sz="1600" dirty="0" err="1" smtClean="0">
                <a:latin typeface="Helvetica Light"/>
              </a:rPr>
              <a:t>общеразвивающую</a:t>
            </a:r>
            <a:endParaRPr lang="ru-RU" sz="1600" dirty="0" smtClean="0">
              <a:latin typeface="Helvetica Light"/>
            </a:endParaRPr>
          </a:p>
          <a:p>
            <a:pPr marL="0" lvl="3" algn="ctr">
              <a:spcAft>
                <a:spcPts val="600"/>
              </a:spcAft>
            </a:pPr>
            <a:r>
              <a:rPr lang="ru-RU" sz="1600" b="1" dirty="0" smtClean="0">
                <a:latin typeface="Helvetica Light"/>
              </a:rPr>
              <a:t>Дети-инвалиды и дети с ОВЗ – это разные понятия</a:t>
            </a:r>
          </a:p>
        </p:txBody>
      </p:sp>
      <p:sp>
        <p:nvSpPr>
          <p:cNvPr id="6" name="Rectangle 4"/>
          <p:cNvSpPr/>
          <p:nvPr/>
        </p:nvSpPr>
        <p:spPr>
          <a:xfrm>
            <a:off x="-1" y="4151090"/>
            <a:ext cx="9144000" cy="446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ВОЗРАСТНЫЕ ДИАПАЗОНЫ ГРУПП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 rot="10800000" flipV="1">
            <a:off x="17152" y="4547520"/>
            <a:ext cx="913608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latin typeface="Helvetica Light"/>
                <a:cs typeface="Times New Roman" pitchFamily="18" charset="0"/>
              </a:rPr>
              <a:t>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казывается в годах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в десятичной системе с одним знаком после запятой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Helvetica Light"/>
                <a:cs typeface="Times New Roman" pitchFamily="18" charset="0"/>
              </a:rPr>
              <a:t>Порядок расчета</a:t>
            </a:r>
            <a:r>
              <a:rPr lang="ru-RU" sz="1600" dirty="0" smtClean="0">
                <a:latin typeface="Helvetica Light"/>
                <a:cs typeface="Times New Roman" pitchFamily="18" charset="0"/>
              </a:rPr>
              <a:t>: возраст группы в месяцах делим на 12 </a:t>
            </a:r>
            <a:br>
              <a:rPr lang="ru-RU" sz="1600" dirty="0" smtClean="0">
                <a:latin typeface="Helvetica Light"/>
                <a:cs typeface="Times New Roman" pitchFamily="18" charset="0"/>
              </a:rPr>
            </a:br>
            <a:r>
              <a:rPr lang="ru-RU" sz="1600" dirty="0" smtClean="0">
                <a:latin typeface="Helvetica Light"/>
                <a:cs typeface="Times New Roman" pitchFamily="18" charset="0"/>
              </a:rPr>
              <a:t>(округление производится по правилам математики)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</a:b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Пример: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1 год и 6 месяцев – это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 18 месяцев делим на 12 =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указывается как 1.5, 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2 месяца </a:t>
            </a:r>
            <a:r>
              <a:rPr lang="ru-RU" sz="1600" dirty="0" smtClean="0">
                <a:latin typeface="Helvetica Light"/>
                <a:cs typeface="Times New Roman" pitchFamily="18" charset="0"/>
              </a:rPr>
              <a:t>делим на 12 = 0,16(6)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 указывается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 как </a:t>
            </a:r>
            <a:r>
              <a:rPr lang="ru-RU" sz="1600" dirty="0" smtClean="0">
                <a:latin typeface="Helvetica Light"/>
                <a:cs typeface="Times New Roman" pitchFamily="18" charset="0"/>
              </a:rPr>
              <a:t>0.2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Times New Roman" pitchFamily="18" charset="0"/>
              </a:rPr>
              <a:t>Группы от 0.1 до 0.1 – фиктивные!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 Ligh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Calibri" pitchFamily="34" charset="0"/>
                <a:cs typeface="Times New Roman" pitchFamily="18" charset="0"/>
              </a:rPr>
              <a:t>Возрастной диапазон групп в течение учебного года не меняется в связи с вырастанием детей, посещающих данную дошкольную группу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cs typeface="Arial" pitchFamily="34" charset="0"/>
              </a:rPr>
              <a:t>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7716" y="3267534"/>
            <a:ext cx="2786743" cy="812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Дети-инвалиды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без ОВЗ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(показатель 30)</a:t>
            </a:r>
            <a:endParaRPr lang="ru-RU" dirty="0">
              <a:solidFill>
                <a:schemeClr val="tx1"/>
              </a:solidFill>
              <a:latin typeface="Helvetica Light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04854" y="3282048"/>
            <a:ext cx="2963881" cy="812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Дети с ОВЗ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без инвалидности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Helvetica Light"/>
              </a:rPr>
              <a:t>(показатель 30.2)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363980" y="2727960"/>
            <a:ext cx="2971800" cy="33133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Дети-инвалиды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3886" y="2727960"/>
            <a:ext cx="2971800" cy="33133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Дети с ОВЗ</a:t>
            </a:r>
            <a:endParaRPr lang="ru-RU" dirty="0"/>
          </a:p>
        </p:txBody>
      </p:sp>
      <p:cxnSp>
        <p:nvCxnSpPr>
          <p:cNvPr id="4" name="Прямая со стрелкой 3"/>
          <p:cNvCxnSpPr>
            <a:stCxn id="2" idx="2"/>
          </p:cNvCxnSpPr>
          <p:nvPr/>
        </p:nvCxnSpPr>
        <p:spPr>
          <a:xfrm flipH="1">
            <a:off x="2141220" y="3059298"/>
            <a:ext cx="708660" cy="2082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</p:cNvCxnSpPr>
          <p:nvPr/>
        </p:nvCxnSpPr>
        <p:spPr>
          <a:xfrm>
            <a:off x="2849880" y="3059298"/>
            <a:ext cx="914400" cy="222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12" idx="2"/>
          </p:cNvCxnSpPr>
          <p:nvPr/>
        </p:nvCxnSpPr>
        <p:spPr>
          <a:xfrm flipH="1">
            <a:off x="5379720" y="3059298"/>
            <a:ext cx="820066" cy="2082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2" idx="2"/>
          </p:cNvCxnSpPr>
          <p:nvPr/>
        </p:nvCxnSpPr>
        <p:spPr>
          <a:xfrm>
            <a:off x="6199786" y="3059298"/>
            <a:ext cx="825854" cy="222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4208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446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РЕЖИМ РАБОТЫ ГРУПП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570" y="1042320"/>
            <a:ext cx="891770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  Кратковременного пребывания (до 5 часов в день); 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  Сокращенного дня (8-10-часового пребывания);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  Полного дня (10,5-12-часового пребывания);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  Продленного дня (13-14-часового пребывания);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  Круглосуточного пребывания (24 часа).</a:t>
            </a:r>
          </a:p>
        </p:txBody>
      </p:sp>
      <p:sp>
        <p:nvSpPr>
          <p:cNvPr id="6" name="Rectangle 4"/>
          <p:cNvSpPr/>
          <p:nvPr/>
        </p:nvSpPr>
        <p:spPr>
          <a:xfrm>
            <a:off x="-1" y="3021933"/>
            <a:ext cx="9144000" cy="446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РЕЖИМ КРАТКОВРЕМЕННОГО ПРЕБЫВАНИЯ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4874" y="3686782"/>
            <a:ext cx="8917707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Режим работы группы и режим пребывания ребенка в группе – это разные понятия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Дети с кратковременным режимом пребывания могут быть в группе с любым режимом работы (указывается в договоре)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 В группе кратковременного пребывания 100% детей на кратковременном режиме пребывания</a:t>
            </a:r>
          </a:p>
          <a:p>
            <a:pPr marL="0" lvl="3">
              <a:spcAft>
                <a:spcPts val="600"/>
              </a:spcAft>
              <a:buFont typeface="Wingdings" pitchFamily="2" charset="2"/>
              <a:buChar char="ü"/>
            </a:pPr>
            <a:r>
              <a:rPr lang="ru-RU" dirty="0" smtClean="0">
                <a:latin typeface="Helvetica Light"/>
              </a:rPr>
              <a:t>Дети на кратковременном режиме показываются вместе с остальными детьми в группе</a:t>
            </a:r>
          </a:p>
        </p:txBody>
      </p:sp>
    </p:spTree>
    <p:extLst>
      <p:ext uri="{BB962C8B-B14F-4D97-AF65-F5344CB8AC3E}">
        <p14:creationId xmlns:p14="http://schemas.microsoft.com/office/powerpoint/2010/main" xmlns="" val="229389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ТИПОВЫЕ ОШИБКИ ПЕРЕДАЧИ ДАННЫХ ПО ГРУППАМ ДОО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4874" y="1256206"/>
            <a:ext cx="891770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Передаются «виртуальные» группы (число групп не соответствует числу помещений)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</a:t>
            </a:r>
            <a:r>
              <a:rPr lang="ru-RU" sz="1600" dirty="0">
                <a:latin typeface="Helvetica Light"/>
              </a:rPr>
              <a:t>указаны </a:t>
            </a:r>
            <a:r>
              <a:rPr lang="ru-RU" sz="1600" dirty="0" smtClean="0">
                <a:latin typeface="Helvetica Light"/>
              </a:rPr>
              <a:t>возрастные диапазоны групп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направленности групп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режимы работы групп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 вид деятельности групп (реализация образовательных программ)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b="1" dirty="0" smtClean="0">
                <a:latin typeface="Helvetica Light"/>
              </a:rPr>
              <a:t>Неправильно указано нормативное число мест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указано число детей, посещающих данные группы 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данные о наличии свободных мест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указано число детей, направленных, но еще не зачисленных в группы</a:t>
            </a:r>
            <a:endParaRPr lang="ru-RU" sz="1600" dirty="0">
              <a:latin typeface="Helvetica Light"/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0" y="467967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МЕТОД  ИСПРАВЛЕНИЯ ОШИБОК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4873" y="5401330"/>
            <a:ext cx="902850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Проверка корректности данных в разделах «Отчеты»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Внесение изменений в данные по ДОО в региональной систему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Разрешение изменения данных только при вводе реквизитов подтверждающих документов</a:t>
            </a:r>
            <a:endParaRPr lang="ru-RU" sz="1600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48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2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7277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ТИПОВЫЕ ОШИБКИ ПЕРЕДАЧИ ДАННЫХ ПО МУНИЦИПАЛИТЕТАМ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9874" y="1343290"/>
            <a:ext cx="8623301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>
                <a:latin typeface="Helvetica Light"/>
              </a:rPr>
              <a:t>Неправильно указаны </a:t>
            </a:r>
            <a:r>
              <a:rPr lang="ru-RU" sz="1600" dirty="0" smtClean="0">
                <a:latin typeface="Helvetica Light"/>
              </a:rPr>
              <a:t>ссылки на ЕПГУ и РПГУ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>
                <a:latin typeface="Helvetica Light"/>
              </a:rPr>
              <a:t>Неправильно указаны </a:t>
            </a:r>
            <a:r>
              <a:rPr lang="ru-RU" sz="1600" dirty="0" smtClean="0">
                <a:latin typeface="Helvetica Light"/>
              </a:rPr>
              <a:t>названия органов местного самоуправления муниципальных районов и городских округов в сфере образования, обеспечивающих ведение учета детей дошкольного возраста (далее – МОУО)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адреса расположения МОУО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данные об адресе электронной почты, сайте, телефонах МОУО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>
                <a:latin typeface="Helvetica Light"/>
              </a:rPr>
              <a:t>Неправильно </a:t>
            </a:r>
            <a:r>
              <a:rPr lang="ru-RU" sz="1600" dirty="0" smtClean="0">
                <a:latin typeface="Helvetica Light"/>
              </a:rPr>
              <a:t>указаны ссылки на документы о закреплении территорий за образовательными организациями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>
                <a:latin typeface="Helvetica Light"/>
              </a:rPr>
              <a:t>Неправильно указаны ссылки на документы, регламентирующие порядок ведения учета детей дошкольного возраста</a:t>
            </a:r>
            <a:endParaRPr lang="ru-RU" sz="1600" dirty="0">
              <a:latin typeface="Helvetica Light"/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0" y="467967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МЕТОД  ИСПРАВЛЕНИЯ ОШИБОК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9874" y="5401330"/>
            <a:ext cx="8623301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Проверка корректности данных в разделе «Отчеты»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Внесение изменений в данные по муниципалитету в региональной систему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600" dirty="0" smtClean="0">
                <a:latin typeface="Helvetica Light"/>
              </a:rPr>
              <a:t>Разрешение изменения данных только региональными операторами</a:t>
            </a:r>
            <a:endParaRPr lang="ru-RU" sz="1600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782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alphaModFix am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6" r="6966"/>
          <a:stretch>
            <a:fillRect/>
          </a:stretch>
        </p:blipFill>
        <p:spPr bwMode="auto">
          <a:xfrm>
            <a:off x="0" y="5121275"/>
            <a:ext cx="910907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/>
          <p:cNvPicPr>
            <a:picLocks noChangeAspect="1" noChangeArrowheads="1"/>
          </p:cNvPicPr>
          <p:nvPr/>
        </p:nvPicPr>
        <p:blipFill rotWithShape="1">
          <a:blip r:embed="rId3">
            <a:alphaModFix am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38"/>
          <a:stretch/>
        </p:blipFill>
        <p:spPr bwMode="auto">
          <a:xfrm>
            <a:off x="-1" y="0"/>
            <a:ext cx="9144001" cy="9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686" y="76249"/>
            <a:ext cx="1406895" cy="3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/>
          <p:nvPr/>
        </p:nvSpPr>
        <p:spPr>
          <a:xfrm>
            <a:off x="0" y="528488"/>
            <a:ext cx="9144000" cy="5428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Helvetica Light"/>
                <a:cs typeface="Helvetica Light"/>
              </a:rPr>
              <a:t>ПРОГНОЗ ПОТРЕБНОСТИ В СОЗДАНИИ ДОПОЛНИТЕЛЬНЫХ МЕСТ</a:t>
            </a:r>
            <a:endParaRPr lang="en-US" sz="2000" b="1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397360" y="1428750"/>
            <a:ext cx="8365640" cy="3611245"/>
          </a:xfrm>
          <a:prstGeom prst="rect">
            <a:avLst/>
          </a:prstGeom>
          <a:solidFill>
            <a:srgbClr val="FFFFFF">
              <a:alpha val="87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marL="342900" indent="-342900">
              <a:spcBef>
                <a:spcPts val="500"/>
              </a:spcBef>
              <a:spcAft>
                <a:spcPts val="600"/>
              </a:spcAft>
              <a:buSzPct val="125000"/>
              <a:buFont typeface="Wingdings" pitchFamily="2" charset="2"/>
              <a:buChar char="ü"/>
            </a:pPr>
            <a:r>
              <a:rPr kumimoji="1" lang="ru-RU" sz="2400" kern="1200" dirty="0" smtClean="0">
                <a:latin typeface="Helvetica Light"/>
                <a:cs typeface="Helvetica Light"/>
              </a:rPr>
              <a:t>анализ </a:t>
            </a:r>
            <a:r>
              <a:rPr kumimoji="1" lang="ru-RU" sz="2400" kern="1200" dirty="0">
                <a:latin typeface="Helvetica Light"/>
                <a:cs typeface="Helvetica Light"/>
              </a:rPr>
              <a:t>наличия и наполняемости групп различной </a:t>
            </a:r>
            <a:r>
              <a:rPr kumimoji="1" lang="ru-RU" sz="2400" kern="1200" dirty="0" smtClean="0">
                <a:latin typeface="Helvetica Light"/>
                <a:cs typeface="Helvetica Light"/>
              </a:rPr>
              <a:t>специфики</a:t>
            </a:r>
            <a:r>
              <a:rPr kumimoji="1" lang="en-US" sz="2400" kern="1200" dirty="0" smtClean="0">
                <a:latin typeface="Helvetica Light"/>
                <a:cs typeface="Helvetica Light"/>
              </a:rPr>
              <a:t>;</a:t>
            </a:r>
            <a:endParaRPr kumimoji="1" lang="ru-RU" sz="2400" kern="1200" dirty="0" smtClean="0">
              <a:latin typeface="Helvetica Light"/>
              <a:cs typeface="Helvetica Light"/>
            </a:endParaRPr>
          </a:p>
          <a:p>
            <a:pPr marL="342900" indent="-342900">
              <a:spcBef>
                <a:spcPts val="500"/>
              </a:spcBef>
              <a:spcAft>
                <a:spcPts val="600"/>
              </a:spcAft>
              <a:buSzPct val="125000"/>
              <a:buFont typeface="Wingdings" pitchFamily="2" charset="2"/>
              <a:buChar char="ü"/>
            </a:pPr>
            <a:r>
              <a:rPr kumimoji="1" lang="ru-RU" sz="2400" dirty="0" smtClean="0">
                <a:latin typeface="Helvetica Light"/>
                <a:cs typeface="Helvetica Light"/>
              </a:rPr>
              <a:t>анализ эффективности использования мест;</a:t>
            </a:r>
            <a:endParaRPr kumimoji="1" lang="ru-RU" sz="2400" kern="1200" dirty="0" smtClean="0">
              <a:latin typeface="Helvetica Light"/>
              <a:cs typeface="Helvetica Light"/>
            </a:endParaRPr>
          </a:p>
          <a:p>
            <a:pPr marL="342900" indent="-342900">
              <a:spcBef>
                <a:spcPts val="500"/>
              </a:spcBef>
              <a:spcAft>
                <a:spcPts val="600"/>
              </a:spcAft>
              <a:buSzPct val="125000"/>
              <a:buFont typeface="Wingdings" pitchFamily="2" charset="2"/>
              <a:buChar char="ü"/>
            </a:pPr>
            <a:r>
              <a:rPr kumimoji="1" lang="ru-RU" sz="2400" kern="1200" dirty="0" smtClean="0">
                <a:latin typeface="Helvetica Light"/>
                <a:cs typeface="Helvetica Light"/>
              </a:rPr>
              <a:t>анализ потребности в местах на </a:t>
            </a:r>
            <a:r>
              <a:rPr kumimoji="1" lang="ru-RU" sz="2400" kern="1200" dirty="0">
                <a:latin typeface="Helvetica Light"/>
                <a:cs typeface="Helvetica Light"/>
              </a:rPr>
              <a:t>текущий учебный </a:t>
            </a:r>
            <a:r>
              <a:rPr kumimoji="1" lang="ru-RU" sz="2400" kern="1200" dirty="0" smtClean="0">
                <a:latin typeface="Helvetica Light"/>
                <a:cs typeface="Helvetica Light"/>
              </a:rPr>
              <a:t>год и  </a:t>
            </a:r>
            <a:r>
              <a:rPr kumimoji="1" lang="ru-RU" sz="2400" kern="1200" dirty="0">
                <a:latin typeface="Helvetica Light"/>
                <a:cs typeface="Helvetica Light"/>
              </a:rPr>
              <a:t>на следующий учебный </a:t>
            </a:r>
            <a:r>
              <a:rPr kumimoji="1" lang="ru-RU" sz="2400" kern="1200" dirty="0" smtClean="0">
                <a:latin typeface="Helvetica Light"/>
                <a:cs typeface="Helvetica Light"/>
              </a:rPr>
              <a:t>год</a:t>
            </a:r>
            <a:r>
              <a:rPr kumimoji="1" lang="en-US" sz="2400" kern="1200" dirty="0" smtClean="0">
                <a:latin typeface="Helvetica Light"/>
                <a:cs typeface="Helvetica Light"/>
              </a:rPr>
              <a:t>;</a:t>
            </a:r>
            <a:endParaRPr kumimoji="1" lang="ru-RU" sz="2400" kern="1200" dirty="0" smtClean="0">
              <a:latin typeface="Helvetica Light"/>
              <a:cs typeface="Helvetica Light"/>
            </a:endParaRPr>
          </a:p>
          <a:p>
            <a:pPr marL="342900" indent="-342900">
              <a:spcBef>
                <a:spcPts val="500"/>
              </a:spcBef>
              <a:spcAft>
                <a:spcPts val="600"/>
              </a:spcAft>
              <a:buSzPct val="125000"/>
              <a:buFont typeface="Wingdings" pitchFamily="2" charset="2"/>
              <a:buChar char="ü"/>
            </a:pPr>
            <a:r>
              <a:rPr kumimoji="1" lang="ru-RU" sz="2400" kern="1200" dirty="0" smtClean="0">
                <a:latin typeface="Helvetica Light"/>
                <a:cs typeface="Helvetica Light"/>
              </a:rPr>
              <a:t>расчет </a:t>
            </a:r>
            <a:r>
              <a:rPr kumimoji="1" lang="ru-RU" sz="2400" kern="1200" dirty="0">
                <a:latin typeface="Helvetica Light"/>
                <a:cs typeface="Helvetica Light"/>
              </a:rPr>
              <a:t>потребности на различные </a:t>
            </a:r>
            <a:r>
              <a:rPr kumimoji="1" lang="ru-RU" sz="2400" kern="1200" dirty="0" smtClean="0">
                <a:latin typeface="Helvetica Light"/>
                <a:cs typeface="Helvetica Light"/>
              </a:rPr>
              <a:t>периоды</a:t>
            </a:r>
            <a:r>
              <a:rPr kumimoji="1" lang="en-US" sz="2400" dirty="0">
                <a:latin typeface="Helvetica Light"/>
                <a:cs typeface="Helvetica Light"/>
              </a:rPr>
              <a:t> </a:t>
            </a:r>
            <a:r>
              <a:rPr kumimoji="1" lang="ru-RU" sz="2400" dirty="0" smtClean="0">
                <a:latin typeface="Helvetica Light"/>
                <a:cs typeface="Helvetica Light"/>
              </a:rPr>
              <a:t>времени</a:t>
            </a:r>
            <a:r>
              <a:rPr kumimoji="1" lang="en-US" sz="2400" dirty="0" smtClean="0">
                <a:latin typeface="Helvetica Light"/>
                <a:cs typeface="Helvetica Light"/>
              </a:rPr>
              <a:t>;</a:t>
            </a:r>
            <a:endParaRPr kumimoji="1" lang="en-US" sz="2400" kern="1200" dirty="0" smtClean="0">
              <a:latin typeface="Helvetica Light"/>
              <a:cs typeface="Helvetica Light"/>
            </a:endParaRPr>
          </a:p>
          <a:p>
            <a:pPr marL="342900" indent="-342900">
              <a:spcBef>
                <a:spcPts val="500"/>
              </a:spcBef>
              <a:spcAft>
                <a:spcPts val="600"/>
              </a:spcAft>
              <a:buSzPct val="125000"/>
              <a:buFont typeface="Wingdings" pitchFamily="2" charset="2"/>
              <a:buChar char="ü"/>
            </a:pPr>
            <a:r>
              <a:rPr kumimoji="1" lang="ru-RU" sz="2400" kern="1200" dirty="0" smtClean="0">
                <a:latin typeface="Helvetica Light"/>
                <a:cs typeface="Helvetica Light"/>
              </a:rPr>
              <a:t>отслеживание </a:t>
            </a:r>
            <a:r>
              <a:rPr kumimoji="1" lang="ru-RU" sz="2400" kern="1200" dirty="0">
                <a:latin typeface="Helvetica Light"/>
                <a:cs typeface="Helvetica Light"/>
              </a:rPr>
              <a:t>динамики и контроль </a:t>
            </a:r>
            <a:r>
              <a:rPr kumimoji="1" lang="ru-RU" sz="2400" kern="1200" dirty="0" smtClean="0">
                <a:latin typeface="Helvetica Light"/>
                <a:cs typeface="Helvetica Light"/>
              </a:rPr>
              <a:t>значений </a:t>
            </a:r>
            <a:r>
              <a:rPr kumimoji="1" lang="ru-RU" sz="2400" kern="1200" dirty="0">
                <a:latin typeface="Helvetica Light"/>
                <a:cs typeface="Helvetica Light"/>
              </a:rPr>
              <a:t>показателей доступности дошкольного </a:t>
            </a:r>
            <a:r>
              <a:rPr kumimoji="1" lang="ru-RU" sz="2400" kern="1200" dirty="0" smtClean="0">
                <a:latin typeface="Helvetica Light"/>
                <a:cs typeface="Helvetica Light"/>
              </a:rPr>
              <a:t>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204656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3762</TotalTime>
  <Words>4195</Words>
  <Application>Microsoft Office PowerPoint</Application>
  <PresentationFormat>Экран (4:3)</PresentationFormat>
  <Paragraphs>554</Paragraphs>
  <Slides>60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8" baseType="lpstr">
      <vt:lpstr>Arial</vt:lpstr>
      <vt:lpstr>Tahoma</vt:lpstr>
      <vt:lpstr>Helvetica</vt:lpstr>
      <vt:lpstr>Helvetica Light</vt:lpstr>
      <vt:lpstr>Times New Roman</vt:lpstr>
      <vt:lpstr>Wingdings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Постановка на очередь ребенка, ранее зарегистрированного в другом муниципалитете </vt:lpstr>
      <vt:lpstr>УСЛОВИЯ СОХРАНЕНИЯ ДАТЫ ПОСТАНОВКИ НА УЧЕТ</vt:lpstr>
      <vt:lpstr>Слайд 14</vt:lpstr>
      <vt:lpstr>Слайд 15</vt:lpstr>
      <vt:lpstr>Слайд 16</vt:lpstr>
      <vt:lpstr>Слайд 17</vt:lpstr>
      <vt:lpstr>Слайд 18</vt:lpstr>
      <vt:lpstr>Подтверждение документов и подтверждения льгот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ПРИНЦИПЫ ВЕДЕНИЯ ДАННЫХ ПО ДОО</vt:lpstr>
      <vt:lpstr>Слайд 31</vt:lpstr>
      <vt:lpstr>Слайд 32</vt:lpstr>
      <vt:lpstr>Слайд 33</vt:lpstr>
      <vt:lpstr>Слайд 34</vt:lpstr>
      <vt:lpstr>Слайд 35</vt:lpstr>
      <vt:lpstr>Слайд 36</vt:lpstr>
      <vt:lpstr>ПРИНЦИПЫ ВЕДЕНИЯ ДАННЫХ ПО ГРУППАМ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</vt:vector>
  </TitlesOfParts>
  <Company>ФГАУ ГНИИ ИТТ "Информика"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Скворцов</dc:creator>
  <cp:lastModifiedBy>Администратор</cp:lastModifiedBy>
  <cp:revision>308</cp:revision>
  <cp:lastPrinted>2016-04-06T09:18:35Z</cp:lastPrinted>
  <dcterms:created xsi:type="dcterms:W3CDTF">2015-11-26T14:18:37Z</dcterms:created>
  <dcterms:modified xsi:type="dcterms:W3CDTF">2018-04-26T06:10:53Z</dcterms:modified>
</cp:coreProperties>
</file>